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2" r:id="rId1"/>
  </p:sldMasterIdLst>
  <p:notesMasterIdLst>
    <p:notesMasterId r:id="rId25"/>
  </p:notesMasterIdLst>
  <p:handoutMasterIdLst>
    <p:handoutMasterId r:id="rId26"/>
  </p:handoutMasterIdLst>
  <p:sldIdLst>
    <p:sldId id="1693" r:id="rId2"/>
    <p:sldId id="1694" r:id="rId3"/>
    <p:sldId id="1671" r:id="rId4"/>
    <p:sldId id="1685" r:id="rId5"/>
    <p:sldId id="1686" r:id="rId6"/>
    <p:sldId id="1687" r:id="rId7"/>
    <p:sldId id="1688" r:id="rId8"/>
    <p:sldId id="1689" r:id="rId9"/>
    <p:sldId id="1690" r:id="rId10"/>
    <p:sldId id="1691" r:id="rId11"/>
    <p:sldId id="1692" r:id="rId12"/>
    <p:sldId id="1650" r:id="rId13"/>
    <p:sldId id="1654" r:id="rId14"/>
    <p:sldId id="1680" r:id="rId15"/>
    <p:sldId id="1613" r:id="rId16"/>
    <p:sldId id="1681" r:id="rId17"/>
    <p:sldId id="1682" r:id="rId18"/>
    <p:sldId id="1683" r:id="rId19"/>
    <p:sldId id="1684" r:id="rId20"/>
    <p:sldId id="1672" r:id="rId21"/>
    <p:sldId id="1606" r:id="rId22"/>
    <p:sldId id="1696" r:id="rId23"/>
    <p:sldId id="1695" r:id="rId24"/>
  </p:sldIdLst>
  <p:sldSz cx="9144000" cy="6858000" type="screen4x3"/>
  <p:notesSz cx="6858000" cy="9144000"/>
  <p:custDataLst>
    <p:tags r:id="rId27"/>
  </p:custDataLst>
  <p:defaultTextStyle>
    <a:defPPr>
      <a:defRPr lang="da-DK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omic Sans MS" pitchFamily="66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omic Sans MS" pitchFamily="66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omic Sans MS" pitchFamily="66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omic Sans MS" pitchFamily="66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omic Sans MS" pitchFamily="66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omic Sans MS" pitchFamily="66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omic Sans MS" pitchFamily="66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omic Sans MS" pitchFamily="66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omic Sans MS" pitchFamily="66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E1EFE"/>
    <a:srgbClr val="FF0000"/>
    <a:srgbClr val="0000FF"/>
    <a:srgbClr val="FFFF99"/>
    <a:srgbClr val="00FF00"/>
    <a:srgbClr val="D2F5FA"/>
    <a:srgbClr val="0BC1E5"/>
    <a:srgbClr val="00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77"/>
    <p:restoredTop sz="92796" autoAdjust="0"/>
  </p:normalViewPr>
  <p:slideViewPr>
    <p:cSldViewPr>
      <p:cViewPr varScale="1">
        <p:scale>
          <a:sx n="106" d="100"/>
          <a:sy n="106" d="100"/>
        </p:scale>
        <p:origin x="1764" y="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gs" Target="tags/tag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065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066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066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cs typeface="+mn-cs"/>
              </a:defRPr>
            </a:lvl1pPr>
          </a:lstStyle>
          <a:p>
            <a:pPr>
              <a:defRPr/>
            </a:pPr>
            <a:fld id="{C5839263-9DDA-4CCE-AF24-D11137AE07B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14416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168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07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168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7168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168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cs typeface="+mn-cs"/>
              </a:defRPr>
            </a:lvl1pPr>
          </a:lstStyle>
          <a:p>
            <a:pPr>
              <a:defRPr/>
            </a:pPr>
            <a:fld id="{E7C25EEE-4BCE-413B-8940-4EDB5DBCCA2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570612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F785F5-9F86-40D3-96CF-6A91DA64D825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63901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E0F5BFB-944A-48B4-9A0B-990A84360478}" type="slidenum">
              <a:rPr lang="en-US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83521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E0F5BFB-944A-48B4-9A0B-990A84360478}" type="slidenum">
              <a:rPr lang="en-US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89007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E0F5BFB-944A-48B4-9A0B-990A84360478}" type="slidenum">
              <a:rPr lang="en-US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26869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E0F5BFB-944A-48B4-9A0B-990A84360478}" type="slidenum">
              <a:rPr lang="en-US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8664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E0F5BFB-944A-48B4-9A0B-990A84360478}" type="slidenum">
              <a:rPr lang="en-US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23404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E0F5BFB-944A-48B4-9A0B-990A84360478}" type="slidenum">
              <a:rPr lang="en-US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 smtClean="0">
                <a:latin typeface="Arial" pitchFamily="34" charset="0"/>
              </a:rPr>
              <a:t>CPA secure Encryption scheme it was easy…just encrypt</a:t>
            </a:r>
            <a:r>
              <a:rPr lang="en-US" baseline="0" dirty="0" smtClean="0">
                <a:latin typeface="Arial" pitchFamily="34" charset="0"/>
              </a:rPr>
              <a:t> for individual </a:t>
            </a:r>
            <a:r>
              <a:rPr lang="en-US" baseline="0" dirty="0" err="1" smtClean="0">
                <a:latin typeface="Arial" pitchFamily="34" charset="0"/>
              </a:rPr>
              <a:t>blocks..similar</a:t>
            </a:r>
            <a:r>
              <a:rPr lang="en-US" baseline="0" dirty="0" smtClean="0">
                <a:latin typeface="Arial" pitchFamily="34" charset="0"/>
              </a:rPr>
              <a:t> idea does not </a:t>
            </a:r>
            <a:r>
              <a:rPr lang="en-US" baseline="0" dirty="0" err="1" smtClean="0">
                <a:latin typeface="Arial" pitchFamily="34" charset="0"/>
              </a:rPr>
              <a:t>work..this</a:t>
            </a:r>
            <a:r>
              <a:rPr lang="en-US" baseline="0" dirty="0" smtClean="0">
                <a:latin typeface="Arial" pitchFamily="34" charset="0"/>
              </a:rPr>
              <a:t> shows that MAC is a completely different ball game.</a:t>
            </a:r>
            <a:endParaRPr lang="en-US" dirty="0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9556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E0F5BFB-944A-48B4-9A0B-990A84360478}" type="slidenum">
              <a:rPr lang="en-US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37697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E0F5BFB-944A-48B4-9A0B-990A84360478}" type="slidenum">
              <a:rPr lang="en-US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725632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E0F5BFB-944A-48B4-9A0B-990A84360478}" type="slidenum">
              <a:rPr lang="en-US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 smtClean="0">
                <a:latin typeface="Arial" pitchFamily="34" charset="0"/>
              </a:rPr>
              <a:t>There are lots of applications out there for authentication</a:t>
            </a:r>
            <a:r>
              <a:rPr lang="en-US" baseline="0" dirty="0" smtClean="0">
                <a:latin typeface="Arial" pitchFamily="34" charset="0"/>
              </a:rPr>
              <a:t> where resource constrained devices are involved. RFID chips in identity cards. Randomization is a bane for such </a:t>
            </a:r>
            <a:r>
              <a:rPr lang="en-US" baseline="0" dirty="0" err="1" smtClean="0">
                <a:latin typeface="Arial" pitchFamily="34" charset="0"/>
              </a:rPr>
              <a:t>devices..need</a:t>
            </a:r>
            <a:r>
              <a:rPr lang="en-US" baseline="0" dirty="0" smtClean="0">
                <a:latin typeface="Arial" pitchFamily="34" charset="0"/>
              </a:rPr>
              <a:t> to go for determinism..</a:t>
            </a:r>
            <a:endParaRPr lang="en-US" dirty="0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94181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E0F5BFB-944A-48B4-9A0B-990A84360478}" type="slidenum">
              <a:rPr lang="en-US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56818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E0F5BFB-944A-48B4-9A0B-990A84360478}" type="slidenum">
              <a:rPr lang="en-US"/>
              <a:pPr>
                <a:defRPr/>
              </a:pPr>
              <a:t>2</a:t>
            </a:fld>
            <a:endParaRPr lang="en-US" dirty="0"/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 smtClean="0">
                <a:latin typeface="Arial" pitchFamily="34" charset="0"/>
              </a:rPr>
              <a:t>But building CCA-secure scheme is just one application of MAC. The prime cause of MAC</a:t>
            </a:r>
            <a:r>
              <a:rPr lang="en-US" baseline="0" dirty="0" smtClean="0">
                <a:latin typeface="Arial" pitchFamily="34" charset="0"/>
              </a:rPr>
              <a:t> being a celebrated primitive is because it offers message integrity and authentication– two fundamental needs of cryptography.</a:t>
            </a:r>
            <a:endParaRPr lang="en-US" dirty="0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145276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E0F5BFB-944A-48B4-9A0B-990A84360478}" type="slidenum">
              <a:rPr lang="en-US"/>
              <a:pPr>
                <a:defRPr/>
              </a:pPr>
              <a:t>21</a:t>
            </a:fld>
            <a:endParaRPr lang="en-US" dirty="0"/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 smtClean="0">
                <a:latin typeface="Arial" pitchFamily="34" charset="0"/>
              </a:rPr>
              <a:t>They complement each other so nicely. What do you think</a:t>
            </a:r>
            <a:r>
              <a:rPr lang="en-US" baseline="0" dirty="0" smtClean="0">
                <a:latin typeface="Arial" pitchFamily="34" charset="0"/>
              </a:rPr>
              <a:t> about them as a couple. Let’s marry them off. Think of their child. Wonderful features. Privacy and </a:t>
            </a:r>
            <a:r>
              <a:rPr lang="en-US" baseline="0" dirty="0" err="1" smtClean="0">
                <a:latin typeface="Arial" pitchFamily="34" charset="0"/>
              </a:rPr>
              <a:t>authetication</a:t>
            </a:r>
            <a:r>
              <a:rPr lang="en-US" baseline="0" dirty="0" smtClean="0">
                <a:latin typeface="Arial" pitchFamily="34" charset="0"/>
              </a:rPr>
              <a:t> together! But w are not the ones to note it first and foresee the qualities of their child. </a:t>
            </a:r>
            <a:endParaRPr lang="en-US" dirty="0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959607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F785F5-9F86-40D3-96CF-6A91DA64D825}" type="slidenum">
              <a:rPr lang="zh-CN" altLang="en-US" smtClean="0"/>
              <a:pPr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068548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E0F5BFB-944A-48B4-9A0B-990A84360478}" type="slidenum">
              <a:rPr lang="en-US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95634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E0F5BFB-944A-48B4-9A0B-990A84360478}" type="slidenum">
              <a:rPr lang="en-US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41863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E0F5BFB-944A-48B4-9A0B-990A84360478}" type="slidenum">
              <a:rPr lang="en-US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94311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E0F5BFB-944A-48B4-9A0B-990A84360478}" type="slidenum">
              <a:rPr lang="en-US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39012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E0F5BFB-944A-48B4-9A0B-990A84360478}" type="slidenum">
              <a:rPr lang="en-US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 smtClean="0">
                <a:latin typeface="Arial" pitchFamily="34" charset="0"/>
              </a:rPr>
              <a:t>M is independent of the scheme so it should</a:t>
            </a:r>
            <a:r>
              <a:rPr lang="en-US" baseline="0" dirty="0" smtClean="0">
                <a:latin typeface="Arial" pitchFamily="34" charset="0"/>
              </a:rPr>
              <a:t> be a part of the description. Other sets are subsumed in the triple algorithms description.</a:t>
            </a:r>
            <a:endParaRPr lang="en-US" dirty="0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52171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E0F5BFB-944A-48B4-9A0B-990A84360478}" type="slidenum">
              <a:rPr lang="en-US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69292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E0F5BFB-944A-48B4-9A0B-990A84360478}" type="slidenum">
              <a:rPr lang="en-US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38377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E0F5BFB-944A-48B4-9A0B-990A84360478}" type="slidenum">
              <a:rPr lang="en-US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88093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/>
              <a:t>Thur, 11/10/2018</a:t>
            </a:r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S8101034Q-Modern Cryptography-Lect9.2</a:t>
            </a: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85E3215-153E-4E3A-A901-ABFB8B1CA5A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/>
              <a:t>Thur, 11/10/2018</a:t>
            </a:r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S8101034Q-Modern Cryptography-Lect9.2</a:t>
            </a: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C090CF6-063B-449F-AF39-BC65D092EF0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/>
              <a:t>Thur, 11/10/2018</a:t>
            </a:r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S8101034Q-Modern Cryptography-Lect9.2</a:t>
            </a: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9CD7EB6-CDC5-43FD-BFD3-395C88D5C72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8515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/>
              <a:t>Thur, 11/10/2018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S8101034Q-Modern Cryptography-Lect9.2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210B1BB-E12E-441C-BC6A-ECF78AA782C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/>
              <a:t>Thur, 11/10/2018</a:t>
            </a:r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S8101034Q-Modern Cryptography-Lect9.2</a:t>
            </a: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D16BBA9-4B45-4292-A544-67C8E2D8785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/>
              <a:t>Thur, 11/10/2018</a:t>
            </a:r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S8101034Q-Modern Cryptography-Lect9.2</a:t>
            </a: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1911792-1717-47F0-BD5D-A0E0C3487CE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/>
              <a:t>Thur, 11/10/2018</a:t>
            </a:r>
            <a:endParaRPr lang="en-US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S8101034Q-Modern Cryptography-Lect9.2</a:t>
            </a:r>
            <a:endParaRPr lang="en-US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18BA6C7-B263-4F84-83FA-F561BF0787D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/>
              <a:t>Thur, 11/10/2018</a:t>
            </a:r>
            <a:endParaRPr lang="en-US" dirty="0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S8101034Q-Modern Cryptography-Lect9.2</a:t>
            </a:r>
            <a:endParaRPr lang="en-US" dirty="0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EDE0EC0-6463-47D0-8938-6DCBECA8C9E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/>
              <a:t>Thur, 11/10/2018</a:t>
            </a:r>
            <a:endParaRPr lang="en-US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S8101034Q-Modern Cryptography-Lect9.2</a:t>
            </a: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4241976-2E34-413D-BF40-6B1BB9955E6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/>
              <a:t>Thur, 11/10/2018</a:t>
            </a:r>
            <a:endParaRPr lang="en-US" dirty="0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S8101034Q-Modern Cryptography-Lect9.2</a:t>
            </a:r>
            <a:endParaRPr lang="en-US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5D18862-AB8E-40C7-A972-72DB392E53C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/>
              <a:t>Thur, 11/10/2018</a:t>
            </a:r>
            <a:endParaRPr lang="en-US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S8101034Q-Modern Cryptography-Lect9.2</a:t>
            </a:r>
            <a:endParaRPr lang="en-US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15334D9-8BBE-4260-AF18-FE816C34A5E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/>
              <a:t>Thur, 11/10/2018</a:t>
            </a:r>
            <a:endParaRPr lang="en-US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S8101034Q-Modern Cryptography-Lect9.2</a:t>
            </a:r>
            <a:endParaRPr lang="en-US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D0D17F0-CB02-456E-9D9A-E773A8B7086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6963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+mn-lt"/>
              </a:defRPr>
            </a:lvl1pPr>
          </a:lstStyle>
          <a:p>
            <a:pPr>
              <a:defRPr/>
            </a:pPr>
            <a:r>
              <a:rPr lang="en-US" altLang="zh-CN" smtClean="0"/>
              <a:t>Thur, 11/10/2018</a:t>
            </a:r>
            <a:endParaRPr lang="en-US" dirty="0"/>
          </a:p>
        </p:txBody>
      </p:sp>
      <p:sp>
        <p:nvSpPr>
          <p:cNvPr id="6963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+mn-lt"/>
              </a:defRPr>
            </a:lvl1pPr>
          </a:lstStyle>
          <a:p>
            <a:pPr>
              <a:defRPr/>
            </a:pPr>
            <a:r>
              <a:rPr lang="en-US" smtClean="0"/>
              <a:t>S8101034Q-Modern Cryptography-Lect9.2</a:t>
            </a:r>
            <a:endParaRPr lang="en-US" dirty="0"/>
          </a:p>
        </p:txBody>
      </p:sp>
      <p:sp>
        <p:nvSpPr>
          <p:cNvPr id="6963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+mn-lt"/>
              </a:defRPr>
            </a:lvl1pPr>
          </a:lstStyle>
          <a:p>
            <a:pPr>
              <a:defRPr/>
            </a:pPr>
            <a:fld id="{6ED15D35-8EA9-40A1-BB85-63C4DE870AD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15" r:id="rId1"/>
    <p:sldLayoutId id="2147483816" r:id="rId2"/>
    <p:sldLayoutId id="2147483817" r:id="rId3"/>
    <p:sldLayoutId id="2147483818" r:id="rId4"/>
    <p:sldLayoutId id="2147483819" r:id="rId5"/>
    <p:sldLayoutId id="2147483820" r:id="rId6"/>
    <p:sldLayoutId id="2147483821" r:id="rId7"/>
    <p:sldLayoutId id="2147483822" r:id="rId8"/>
    <p:sldLayoutId id="2147483823" r:id="rId9"/>
    <p:sldLayoutId id="2147483824" r:id="rId10"/>
    <p:sldLayoutId id="2147483825" r:id="rId11"/>
    <p:sldLayoutId id="2147483826" r:id="rId12"/>
  </p:sldLayoutIdLst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file:///E:\C-&#23398;&#38498;\Other%20Materials\&#26657;&#20869;&#36164;&#26009;\&#28145;&#30740;&#38498;-&#23459;&#20256;&#29255;\&#21704;&#24037;&#22823;-&#20013;&#25991;&#29256;.mp4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.png"/><Relationship Id="rId4" Type="http://schemas.openxmlformats.org/officeDocument/2006/relationships/image" Target="../media/image10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4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://dblp.uni-trier.de/db/conf/fse/fse2000.html#KatzY00" TargetMode="External"/><Relationship Id="rId11" Type="http://schemas.openxmlformats.org/officeDocument/2006/relationships/image" Target="../media/image18.png"/><Relationship Id="rId5" Type="http://schemas.openxmlformats.org/officeDocument/2006/relationships/hyperlink" Target="http://dblp.uni-trier.de/pers/hd/y/Yung:Moti" TargetMode="External"/><Relationship Id="rId10" Type="http://schemas.openxmlformats.org/officeDocument/2006/relationships/hyperlink" Target="http://dblp.uni-trier.de/db/conf/asiacrypt/asiacrypt2000.html#BellareN00" TargetMode="External"/><Relationship Id="rId4" Type="http://schemas.openxmlformats.org/officeDocument/2006/relationships/image" Target="../media/image15.png"/><Relationship Id="rId9" Type="http://schemas.openxmlformats.org/officeDocument/2006/relationships/hyperlink" Target="http://dblp.uni-trier.de/pers/hd/n/Namprempre:Chanathip" TargetMode="Externa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L9.2: </a:t>
            </a:r>
            <a:r>
              <a:rPr lang="en-US" dirty="0" smtClean="0"/>
              <a:t>Message Authentication </a:t>
            </a:r>
            <a:r>
              <a:rPr lang="en-US" dirty="0" smtClean="0"/>
              <a:t>Code</a:t>
            </a:r>
            <a:br>
              <a:rPr lang="en-US" dirty="0" smtClean="0"/>
            </a:br>
            <a:r>
              <a:rPr lang="zh-CN" altLang="en-US" dirty="0" smtClean="0"/>
              <a:t>第</a:t>
            </a:r>
            <a:r>
              <a:rPr lang="en-US" altLang="zh-CN" dirty="0" smtClean="0"/>
              <a:t>9.2</a:t>
            </a:r>
            <a:r>
              <a:rPr lang="zh-CN" altLang="en-US" dirty="0" smtClean="0"/>
              <a:t>讲：消息认证码</a:t>
            </a:r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611560" y="5942971"/>
            <a:ext cx="75724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rPr>
              <a:t>Most of the slides come from http</a:t>
            </a:r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rPr>
              <a:t>://drona.csa.iisc.ernet.in/~arpita/Cryptography17.html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>
          <a:xfrm>
            <a:off x="11088" y="6396525"/>
            <a:ext cx="2133600" cy="268139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1200" smtClean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rPr>
              <a:t>Thur, 11/10/2018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" name="页脚占位符 9"/>
          <p:cNvSpPr>
            <a:spLocks noGrp="1"/>
          </p:cNvSpPr>
          <p:nvPr>
            <p:ph type="ftr" sz="quarter" idx="11"/>
          </p:nvPr>
        </p:nvSpPr>
        <p:spPr>
          <a:xfrm>
            <a:off x="3124200" y="6381328"/>
            <a:ext cx="2895600" cy="268139"/>
          </a:xfrm>
        </p:spPr>
        <p:txBody>
          <a:bodyPr/>
          <a:lstStyle/>
          <a:p>
            <a:pPr>
              <a:defRPr/>
            </a:pPr>
            <a:r>
              <a:rPr lang="en-US" sz="1200" smtClean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rPr>
              <a:t>S8101034Q-Modern Cryptography-Lect9.2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10" name="灯片编号占位符 10"/>
          <p:cNvSpPr>
            <a:spLocks noGrp="1"/>
          </p:cNvSpPr>
          <p:nvPr>
            <p:ph type="sldNum" sz="quarter" idx="12"/>
          </p:nvPr>
        </p:nvSpPr>
        <p:spPr>
          <a:xfrm>
            <a:off x="8507395" y="6398261"/>
            <a:ext cx="514400" cy="268139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dirty="0" smtClean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rPr>
              <a:t>1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11" name="矩形 10">
            <a:hlinkClick r:id="rId3" action="ppaction://hlinkfile"/>
          </p:cNvPr>
          <p:cNvSpPr/>
          <p:nvPr/>
        </p:nvSpPr>
        <p:spPr>
          <a:xfrm>
            <a:off x="0" y="0"/>
            <a:ext cx="9144000" cy="896381"/>
          </a:xfrm>
          <a:prstGeom prst="rect">
            <a:avLst/>
          </a:prstGeom>
          <a:solidFill>
            <a:srgbClr val="D639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pic>
        <p:nvPicPr>
          <p:cNvPr id="12" name="Picture 9" descr="工业大学名称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90" y="0"/>
            <a:ext cx="4339301" cy="8963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文本框 6"/>
          <p:cNvSpPr txBox="1">
            <a:spLocks noChangeArrowheads="1"/>
          </p:cNvSpPr>
          <p:nvPr/>
        </p:nvSpPr>
        <p:spPr bwMode="auto">
          <a:xfrm>
            <a:off x="3923928" y="43619"/>
            <a:ext cx="2646737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chemeClr val="tx1"/>
                </a:solidFill>
                <a:latin typeface="Humnst777 Cn BT" pitchFamily="34" charset="0"/>
                <a:ea typeface="微软雅黑" pitchFamily="34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Humnst777 Cn BT" pitchFamily="34" charset="0"/>
                <a:ea typeface="微软雅黑" pitchFamily="34" charset="-122"/>
              </a:defRPr>
            </a:lvl2pPr>
            <a:lvl3pPr>
              <a:defRPr sz="2000">
                <a:solidFill>
                  <a:schemeClr val="tx1"/>
                </a:solidFill>
                <a:latin typeface="Humnst777 Cn BT" pitchFamily="34" charset="0"/>
                <a:ea typeface="微软雅黑" pitchFamily="34" charset="-122"/>
              </a:defRPr>
            </a:lvl3pPr>
            <a:lvl4pPr>
              <a:defRPr>
                <a:solidFill>
                  <a:schemeClr val="tx1"/>
                </a:solidFill>
                <a:latin typeface="Humnst777 Cn BT" pitchFamily="34" charset="0"/>
                <a:ea typeface="微软雅黑" pitchFamily="34" charset="-122"/>
              </a:defRPr>
            </a:lvl4pPr>
            <a:lvl5pPr>
              <a:defRPr>
                <a:solidFill>
                  <a:schemeClr val="tx1"/>
                </a:solidFill>
                <a:latin typeface="Humnst777 Cn BT" pitchFamily="34" charset="0"/>
                <a:ea typeface="微软雅黑" pitchFamily="34" charset="-122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Humnst777 Cn BT" pitchFamily="34" charset="0"/>
                <a:ea typeface="微软雅黑" pitchFamily="34" charset="-122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Humnst777 Cn BT" pitchFamily="34" charset="0"/>
                <a:ea typeface="微软雅黑" pitchFamily="34" charset="-122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Humnst777 Cn BT" pitchFamily="34" charset="0"/>
                <a:ea typeface="微软雅黑" pitchFamily="34" charset="-122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Humnst777 Cn BT" pitchFamily="34" charset="0"/>
                <a:ea typeface="微软雅黑" pitchFamily="34" charset="-122"/>
              </a:defRPr>
            </a:lvl9pPr>
          </a:lstStyle>
          <a:p>
            <a:pPr eaLnBrk="1" hangingPunct="1"/>
            <a:r>
              <a:rPr lang="zh-CN" altLang="en-US" sz="4800" b="1" dirty="0">
                <a:solidFill>
                  <a:schemeClr val="bg1"/>
                </a:solidFill>
                <a:latin typeface="华文楷体" pitchFamily="2" charset="-122"/>
                <a:ea typeface="华文楷体" pitchFamily="2" charset="-122"/>
              </a:rPr>
              <a:t>（深圳）</a:t>
            </a:r>
          </a:p>
        </p:txBody>
      </p:sp>
      <p:sp>
        <p:nvSpPr>
          <p:cNvPr id="16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r>
              <a:rPr lang="en-US" altLang="zh-CN" dirty="0" smtClean="0"/>
              <a:t>Lecturer: Zoe L. JIANG</a:t>
            </a:r>
            <a:endParaRPr lang="zh-CN" altLang="en-US" dirty="0"/>
          </a:p>
        </p:txBody>
      </p:sp>
      <p:sp>
        <p:nvSpPr>
          <p:cNvPr id="17" name="文本框 12"/>
          <p:cNvSpPr txBox="1"/>
          <p:nvPr/>
        </p:nvSpPr>
        <p:spPr>
          <a:xfrm>
            <a:off x="3087979" y="5042370"/>
            <a:ext cx="26196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 smtClean="0">
                <a:latin typeface="Calibri" pitchFamily="34" charset="0"/>
              </a:rPr>
              <a:t>A309</a:t>
            </a:r>
          </a:p>
          <a:p>
            <a:pPr algn="ctr"/>
            <a:r>
              <a:rPr lang="en-US" altLang="zh-CN" dirty="0">
                <a:latin typeface="Calibri" pitchFamily="34" charset="0"/>
              </a:rPr>
              <a:t>Oct</a:t>
            </a:r>
            <a:r>
              <a:rPr lang="en-US" altLang="zh-CN" dirty="0" smtClean="0">
                <a:latin typeface="Calibri" pitchFamily="34" charset="0"/>
              </a:rPr>
              <a:t> 11, 2018, 15:45-17:30</a:t>
            </a:r>
            <a:endParaRPr lang="zh-CN" altLang="en-US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2896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2"/>
          <p:cNvSpPr txBox="1">
            <a:spLocks noChangeArrowheads="1"/>
          </p:cNvSpPr>
          <p:nvPr/>
        </p:nvSpPr>
        <p:spPr>
          <a:xfrm>
            <a:off x="395536" y="8620"/>
            <a:ext cx="8496944" cy="468052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3000" kern="0" dirty="0" smtClean="0">
                <a:solidFill>
                  <a:srgbClr val="009900"/>
                </a:solidFill>
                <a:latin typeface="Chalkboard" charset="0"/>
                <a:ea typeface="Chalkboard" charset="0"/>
                <a:cs typeface="Chalkboard" charset="0"/>
              </a:rPr>
              <a:t>MAC Experiment</a:t>
            </a:r>
            <a:endParaRPr lang="en-US" sz="3000" kern="0" dirty="0">
              <a:solidFill>
                <a:srgbClr val="009900"/>
              </a:solidFill>
              <a:latin typeface="Chalkboard" charset="0"/>
              <a:ea typeface="Chalkboard" charset="0"/>
              <a:cs typeface="Chalkboard" charset="0"/>
            </a:endParaRPr>
          </a:p>
        </p:txBody>
      </p:sp>
      <p:grpSp>
        <p:nvGrpSpPr>
          <p:cNvPr id="2" name="Group 58"/>
          <p:cNvGrpSpPr/>
          <p:nvPr/>
        </p:nvGrpSpPr>
        <p:grpSpPr>
          <a:xfrm>
            <a:off x="432048" y="868650"/>
            <a:ext cx="3491880" cy="522640"/>
            <a:chOff x="-1080120" y="868650"/>
            <a:chExt cx="3491880" cy="522640"/>
          </a:xfrm>
        </p:grpSpPr>
        <p:sp>
          <p:nvSpPr>
            <p:cNvPr id="47" name="Text Box 7"/>
            <p:cNvSpPr txBox="1">
              <a:spLocks noChangeArrowheads="1"/>
            </p:cNvSpPr>
            <p:nvPr/>
          </p:nvSpPr>
          <p:spPr bwMode="auto">
            <a:xfrm>
              <a:off x="-1080120" y="868650"/>
              <a:ext cx="3491880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457200" indent="-457200">
                <a:spcBef>
                  <a:spcPct val="50000"/>
                </a:spcBef>
              </a:pPr>
              <a:r>
                <a:rPr lang="en-US" sz="1600" dirty="0" smtClean="0">
                  <a:latin typeface="Chalkboard" charset="0"/>
                  <a:ea typeface="Chalkboard" charset="0"/>
                  <a:cs typeface="Chalkboard" charset="0"/>
                </a:rPr>
                <a:t>Experiment Mac-forge       (n)</a:t>
              </a:r>
              <a:endParaRPr lang="en-US" sz="1600" dirty="0" smtClean="0">
                <a:solidFill>
                  <a:srgbClr val="0000FF"/>
                </a:solidFill>
                <a:latin typeface="Chalkboard" charset="0"/>
                <a:ea typeface="Chalkboard" charset="0"/>
                <a:cs typeface="Chalkboard" charset="0"/>
              </a:endParaRPr>
            </a:p>
          </p:txBody>
        </p:sp>
        <p:sp>
          <p:nvSpPr>
            <p:cNvPr id="48" name="Text Box 7"/>
            <p:cNvSpPr txBox="1">
              <a:spLocks noChangeArrowheads="1"/>
            </p:cNvSpPr>
            <p:nvPr/>
          </p:nvSpPr>
          <p:spPr bwMode="auto">
            <a:xfrm>
              <a:off x="907976" y="1052736"/>
              <a:ext cx="639688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457200" indent="-457200">
                <a:spcBef>
                  <a:spcPct val="50000"/>
                </a:spcBef>
              </a:pPr>
              <a:r>
                <a:rPr lang="en-US" sz="1600" dirty="0" smtClean="0">
                  <a:latin typeface="Chalkboard" charset="0"/>
                  <a:ea typeface="Chalkboard" charset="0"/>
                  <a:cs typeface="Chalkboard" charset="0"/>
                </a:rPr>
                <a:t>A, </a:t>
              </a:r>
              <a:r>
                <a:rPr lang="en-US" sz="1600" dirty="0" smtClean="0">
                  <a:latin typeface="Chalkboard" charset="0"/>
                  <a:ea typeface="Chalkboard" charset="0"/>
                  <a:cs typeface="Chalkboard" charset="0"/>
                  <a:sym typeface="Symbol"/>
                </a:rPr>
                <a:t></a:t>
              </a:r>
              <a:endParaRPr lang="en-US" sz="1600" dirty="0" smtClean="0">
                <a:solidFill>
                  <a:srgbClr val="0000FF"/>
                </a:solidFill>
                <a:latin typeface="Chalkboard" charset="0"/>
                <a:ea typeface="Chalkboard" charset="0"/>
                <a:cs typeface="Chalkboard" charset="0"/>
              </a:endParaRPr>
            </a:p>
          </p:txBody>
        </p:sp>
      </p:grpSp>
      <p:sp>
        <p:nvSpPr>
          <p:cNvPr id="52" name="Text Box 7"/>
          <p:cNvSpPr txBox="1">
            <a:spLocks noChangeArrowheads="1"/>
          </p:cNvSpPr>
          <p:nvPr/>
        </p:nvSpPr>
        <p:spPr bwMode="auto">
          <a:xfrm>
            <a:off x="6050487" y="786190"/>
            <a:ext cx="313002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457200" indent="-457200">
              <a:spcBef>
                <a:spcPct val="50000"/>
              </a:spcBef>
            </a:pPr>
            <a:r>
              <a:rPr lang="en-US" sz="1600" dirty="0" smtClean="0">
                <a:latin typeface="Chalkboard" charset="0"/>
                <a:ea typeface="Chalkboard" charset="0"/>
                <a:cs typeface="Chalkboard" charset="0"/>
                <a:sym typeface="Symbol"/>
              </a:rPr>
              <a:t> = </a:t>
            </a:r>
            <a:r>
              <a:rPr lang="en-US" sz="1600" dirty="0" smtClean="0">
                <a:latin typeface="Chalkboard" charset="0"/>
                <a:ea typeface="Chalkboard" charset="0"/>
                <a:cs typeface="Chalkboard" charset="0"/>
              </a:rPr>
              <a:t>(Gen, Mac, </a:t>
            </a:r>
            <a:r>
              <a:rPr lang="en-US" sz="1600" dirty="0" err="1" smtClean="0">
                <a:latin typeface="Chalkboard" charset="0"/>
                <a:ea typeface="Chalkboard" charset="0"/>
                <a:cs typeface="Chalkboard" charset="0"/>
              </a:rPr>
              <a:t>Vrfy</a:t>
            </a:r>
            <a:r>
              <a:rPr lang="en-US" sz="1600" dirty="0" smtClean="0">
                <a:latin typeface="Chalkboard" charset="0"/>
                <a:ea typeface="Chalkboard" charset="0"/>
                <a:cs typeface="Chalkboard" charset="0"/>
              </a:rPr>
              <a:t>),  n</a:t>
            </a:r>
            <a:endParaRPr lang="en-US" sz="1600" dirty="0" smtClean="0">
              <a:solidFill>
                <a:srgbClr val="0000FF"/>
              </a:solidFill>
              <a:latin typeface="Chalkboard" charset="0"/>
              <a:ea typeface="Chalkboard" charset="0"/>
              <a:cs typeface="Chalkboard" charset="0"/>
            </a:endParaRPr>
          </a:p>
        </p:txBody>
      </p:sp>
      <p:grpSp>
        <p:nvGrpSpPr>
          <p:cNvPr id="3" name="Group 73"/>
          <p:cNvGrpSpPr/>
          <p:nvPr/>
        </p:nvGrpSpPr>
        <p:grpSpPr>
          <a:xfrm>
            <a:off x="475928" y="1700808"/>
            <a:ext cx="2007840" cy="2016224"/>
            <a:chOff x="475928" y="2060848"/>
            <a:chExt cx="2007840" cy="2016224"/>
          </a:xfrm>
        </p:grpSpPr>
        <p:pic>
          <p:nvPicPr>
            <p:cNvPr id="61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833186" y="2505815"/>
              <a:ext cx="1514272" cy="8726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4" name="Text Box 7"/>
            <p:cNvSpPr txBox="1">
              <a:spLocks noChangeArrowheads="1"/>
            </p:cNvSpPr>
            <p:nvPr/>
          </p:nvSpPr>
          <p:spPr bwMode="auto">
            <a:xfrm>
              <a:off x="619944" y="3378478"/>
              <a:ext cx="1512168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457200" indent="-457200">
                <a:spcBef>
                  <a:spcPct val="50000"/>
                </a:spcBef>
              </a:pPr>
              <a:r>
                <a:rPr lang="en-US" sz="1600" dirty="0" smtClean="0">
                  <a:latin typeface="Chalkboard" charset="0"/>
                  <a:ea typeface="Chalkboard" charset="0"/>
                  <a:cs typeface="Chalkboard" charset="0"/>
                  <a:sym typeface="Symbol"/>
                </a:rPr>
                <a:t>I can break </a:t>
              </a:r>
              <a:endParaRPr lang="en-US" sz="1600" dirty="0" smtClean="0">
                <a:solidFill>
                  <a:srgbClr val="0000FF"/>
                </a:solidFill>
                <a:latin typeface="Chalkboard" charset="0"/>
                <a:ea typeface="Chalkboard" charset="0"/>
                <a:cs typeface="Chalkboard" charset="0"/>
              </a:endParaRPr>
            </a:p>
          </p:txBody>
        </p:sp>
        <p:sp>
          <p:nvSpPr>
            <p:cNvPr id="70" name="Text Box 7"/>
            <p:cNvSpPr txBox="1">
              <a:spLocks noChangeArrowheads="1"/>
            </p:cNvSpPr>
            <p:nvPr/>
          </p:nvSpPr>
          <p:spPr bwMode="auto">
            <a:xfrm>
              <a:off x="475928" y="3738518"/>
              <a:ext cx="2007840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457200" indent="-457200">
                <a:spcBef>
                  <a:spcPct val="50000"/>
                </a:spcBef>
              </a:pPr>
              <a:r>
                <a:rPr lang="en-US" sz="1600" dirty="0" smtClean="0">
                  <a:latin typeface="Chalkboard" charset="0"/>
                  <a:ea typeface="Chalkboard" charset="0"/>
                  <a:cs typeface="Chalkboard" charset="0"/>
                  <a:sym typeface="Symbol"/>
                </a:rPr>
                <a:t>Run time: Poly(n)</a:t>
              </a:r>
              <a:endParaRPr lang="en-US" sz="1600" dirty="0" smtClean="0">
                <a:solidFill>
                  <a:srgbClr val="0000FF"/>
                </a:solidFill>
                <a:latin typeface="Chalkboard" charset="0"/>
                <a:ea typeface="Chalkboard" charset="0"/>
                <a:cs typeface="Chalkboard" charset="0"/>
              </a:endParaRPr>
            </a:p>
          </p:txBody>
        </p:sp>
        <p:sp>
          <p:nvSpPr>
            <p:cNvPr id="71" name="Text Box 7"/>
            <p:cNvSpPr txBox="1">
              <a:spLocks noChangeArrowheads="1"/>
            </p:cNvSpPr>
            <p:nvPr/>
          </p:nvSpPr>
          <p:spPr bwMode="auto">
            <a:xfrm>
              <a:off x="844352" y="2060848"/>
              <a:ext cx="1503784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457200" indent="-457200">
                <a:spcBef>
                  <a:spcPct val="50000"/>
                </a:spcBef>
              </a:pPr>
              <a:r>
                <a:rPr lang="en-US" sz="1600" dirty="0" smtClean="0">
                  <a:latin typeface="Chalkboard" charset="0"/>
                  <a:ea typeface="Chalkboard" charset="0"/>
                  <a:cs typeface="Chalkboard" charset="0"/>
                  <a:sym typeface="Symbol"/>
                </a:rPr>
                <a:t>Attacker A</a:t>
              </a:r>
              <a:endParaRPr lang="en-US" sz="1600" dirty="0" smtClean="0">
                <a:solidFill>
                  <a:srgbClr val="0000FF"/>
                </a:solidFill>
                <a:latin typeface="Chalkboard" charset="0"/>
                <a:ea typeface="Chalkboard" charset="0"/>
                <a:cs typeface="Chalkboard" charset="0"/>
              </a:endParaRPr>
            </a:p>
          </p:txBody>
        </p:sp>
      </p:grpSp>
      <p:pic>
        <p:nvPicPr>
          <p:cNvPr id="75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958034" y="1988840"/>
            <a:ext cx="1742830" cy="10528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6" name="Text Box 7"/>
          <p:cNvSpPr txBox="1">
            <a:spLocks noChangeArrowheads="1"/>
          </p:cNvSpPr>
          <p:nvPr/>
        </p:nvSpPr>
        <p:spPr bwMode="auto">
          <a:xfrm>
            <a:off x="6223538" y="3041646"/>
            <a:ext cx="166083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457200" indent="-457200">
              <a:spcBef>
                <a:spcPct val="50000"/>
              </a:spcBef>
            </a:pPr>
            <a:r>
              <a:rPr lang="en-US" sz="1600" dirty="0" smtClean="0">
                <a:latin typeface="Chalkboard" charset="0"/>
                <a:ea typeface="Chalkboard" charset="0"/>
                <a:cs typeface="Chalkboard" charset="0"/>
                <a:sym typeface="Symbol"/>
              </a:rPr>
              <a:t>Let me verify</a:t>
            </a:r>
            <a:endParaRPr lang="en-US" sz="1600" dirty="0" smtClean="0">
              <a:solidFill>
                <a:srgbClr val="0000FF"/>
              </a:solidFill>
              <a:latin typeface="Chalkboard" charset="0"/>
              <a:ea typeface="Chalkboard" charset="0"/>
              <a:cs typeface="Chalkboard" charset="0"/>
            </a:endParaRPr>
          </a:p>
        </p:txBody>
      </p:sp>
      <p:grpSp>
        <p:nvGrpSpPr>
          <p:cNvPr id="5" name="Group 48"/>
          <p:cNvGrpSpPr/>
          <p:nvPr/>
        </p:nvGrpSpPr>
        <p:grpSpPr>
          <a:xfrm>
            <a:off x="7956376" y="3183941"/>
            <a:ext cx="1070992" cy="338554"/>
            <a:chOff x="7514955" y="5223801"/>
            <a:chExt cx="1207300" cy="617860"/>
          </a:xfrm>
        </p:grpSpPr>
        <p:sp>
          <p:nvSpPr>
            <p:cNvPr id="84" name="Rectangle 83"/>
            <p:cNvSpPr/>
            <p:nvPr/>
          </p:nvSpPr>
          <p:spPr>
            <a:xfrm>
              <a:off x="7524328" y="5301208"/>
              <a:ext cx="914400" cy="4320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latin typeface="Chalkboard" charset="0"/>
                <a:ea typeface="Chalkboard" charset="0"/>
                <a:cs typeface="Chalkboard" charset="0"/>
              </a:endParaRPr>
            </a:p>
          </p:txBody>
        </p:sp>
        <p:sp>
          <p:nvSpPr>
            <p:cNvPr id="85" name="Text Box 7"/>
            <p:cNvSpPr txBox="1">
              <a:spLocks noChangeArrowheads="1"/>
            </p:cNvSpPr>
            <p:nvPr/>
          </p:nvSpPr>
          <p:spPr bwMode="auto">
            <a:xfrm>
              <a:off x="7514955" y="5223801"/>
              <a:ext cx="1207300" cy="6178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457200" indent="-457200">
                <a:spcBef>
                  <a:spcPct val="50000"/>
                </a:spcBef>
              </a:pPr>
              <a:r>
                <a:rPr lang="en-US" sz="1600" dirty="0" smtClean="0">
                  <a:latin typeface="Chalkboard" charset="0"/>
                  <a:ea typeface="Chalkboard" charset="0"/>
                  <a:cs typeface="Chalkboard" charset="0"/>
                </a:rPr>
                <a:t>Gen(1</a:t>
              </a:r>
              <a:r>
                <a:rPr lang="en-US" sz="1600" baseline="30000" dirty="0" smtClean="0">
                  <a:latin typeface="Chalkboard" charset="0"/>
                  <a:ea typeface="Chalkboard" charset="0"/>
                  <a:cs typeface="Chalkboard" charset="0"/>
                </a:rPr>
                <a:t>n</a:t>
              </a:r>
              <a:r>
                <a:rPr lang="en-US" sz="1600" dirty="0" smtClean="0">
                  <a:latin typeface="Chalkboard" charset="0"/>
                  <a:ea typeface="Chalkboard" charset="0"/>
                  <a:cs typeface="Chalkboard" charset="0"/>
                </a:rPr>
                <a:t>)</a:t>
              </a:r>
              <a:endParaRPr lang="en-US" sz="1600" dirty="0" smtClean="0">
                <a:solidFill>
                  <a:srgbClr val="0000FF"/>
                </a:solidFill>
                <a:latin typeface="Chalkboard" charset="0"/>
                <a:ea typeface="Chalkboard" charset="0"/>
                <a:cs typeface="Chalkboard" charset="0"/>
              </a:endParaRPr>
            </a:p>
          </p:txBody>
        </p:sp>
      </p:grpSp>
      <p:cxnSp>
        <p:nvCxnSpPr>
          <p:cNvPr id="86" name="Straight Connector 85"/>
          <p:cNvCxnSpPr/>
          <p:nvPr/>
        </p:nvCxnSpPr>
        <p:spPr>
          <a:xfrm flipH="1" flipV="1">
            <a:off x="7983760" y="2802414"/>
            <a:ext cx="301968" cy="305786"/>
          </a:xfrm>
          <a:prstGeom prst="line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 Box 7"/>
          <p:cNvSpPr txBox="1">
            <a:spLocks noChangeArrowheads="1"/>
          </p:cNvSpPr>
          <p:nvPr/>
        </p:nvSpPr>
        <p:spPr bwMode="auto">
          <a:xfrm rot="18882211">
            <a:off x="8113711" y="2657924"/>
            <a:ext cx="383268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457200" indent="-457200">
              <a:spcBef>
                <a:spcPct val="50000"/>
              </a:spcBef>
            </a:pPr>
            <a:r>
              <a:rPr lang="en-US" sz="1600" dirty="0" smtClean="0">
                <a:latin typeface="Chalkboard" charset="0"/>
                <a:ea typeface="Chalkboard" charset="0"/>
                <a:cs typeface="Chalkboard" charset="0"/>
              </a:rPr>
              <a:t>k</a:t>
            </a:r>
            <a:endParaRPr lang="en-US" sz="1600" dirty="0" smtClean="0">
              <a:solidFill>
                <a:srgbClr val="0000FF"/>
              </a:solidFill>
              <a:latin typeface="Chalkboard" charset="0"/>
              <a:ea typeface="Chalkboard" charset="0"/>
              <a:cs typeface="Chalkboard" charset="0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2627784" y="2043136"/>
            <a:ext cx="3222746" cy="377752"/>
            <a:chOff x="2555776" y="1772816"/>
            <a:chExt cx="3222746" cy="377752"/>
          </a:xfrm>
        </p:grpSpPr>
        <p:grpSp>
          <p:nvGrpSpPr>
            <p:cNvPr id="31" name="Group 5"/>
            <p:cNvGrpSpPr/>
            <p:nvPr/>
          </p:nvGrpSpPr>
          <p:grpSpPr>
            <a:xfrm>
              <a:off x="3395297" y="1772816"/>
              <a:ext cx="1608751" cy="377752"/>
              <a:chOff x="3187080" y="1772816"/>
              <a:chExt cx="1608751" cy="377752"/>
            </a:xfrm>
          </p:grpSpPr>
          <p:sp>
            <p:nvSpPr>
              <p:cNvPr id="34" name="Rectangle 33"/>
              <p:cNvSpPr/>
              <p:nvPr/>
            </p:nvSpPr>
            <p:spPr>
              <a:xfrm>
                <a:off x="3187080" y="1772816"/>
                <a:ext cx="1528936" cy="37775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halkboard" charset="0"/>
                  <a:ea typeface="Chalkboard" charset="0"/>
                  <a:cs typeface="Chalkboard" charset="0"/>
                </a:endParaRPr>
              </a:p>
            </p:txBody>
          </p:sp>
          <p:sp>
            <p:nvSpPr>
              <p:cNvPr id="35" name="Text Box 7"/>
              <p:cNvSpPr txBox="1">
                <a:spLocks noChangeArrowheads="1"/>
              </p:cNvSpPr>
              <p:nvPr/>
            </p:nvSpPr>
            <p:spPr bwMode="auto">
              <a:xfrm>
                <a:off x="3187080" y="1812014"/>
                <a:ext cx="1608751" cy="3385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marL="457200" indent="-457200">
                  <a:spcBef>
                    <a:spcPct val="50000"/>
                  </a:spcBef>
                </a:pPr>
                <a:r>
                  <a:rPr lang="en-US" sz="1600" dirty="0" smtClean="0">
                    <a:latin typeface="Chalkboard" charset="0"/>
                    <a:ea typeface="Chalkboard" charset="0"/>
                    <a:cs typeface="Chalkboard" charset="0"/>
                    <a:sym typeface="Symbol"/>
                  </a:rPr>
                  <a:t>Training Phase</a:t>
                </a:r>
                <a:endParaRPr lang="en-US" sz="1600" dirty="0" smtClean="0">
                  <a:solidFill>
                    <a:srgbClr val="0000FF"/>
                  </a:solidFill>
                  <a:latin typeface="Chalkboard" charset="0"/>
                  <a:ea typeface="Chalkboard" charset="0"/>
                  <a:cs typeface="Chalkboard" charset="0"/>
                </a:endParaRPr>
              </a:p>
            </p:txBody>
          </p:sp>
        </p:grpSp>
        <p:cxnSp>
          <p:nvCxnSpPr>
            <p:cNvPr id="32" name="Straight Arrow Connector 31"/>
            <p:cNvCxnSpPr/>
            <p:nvPr/>
          </p:nvCxnSpPr>
          <p:spPr>
            <a:xfrm>
              <a:off x="4932040" y="1981291"/>
              <a:ext cx="846482" cy="0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/>
            <p:nvPr/>
          </p:nvCxnSpPr>
          <p:spPr>
            <a:xfrm>
              <a:off x="2555776" y="1988840"/>
              <a:ext cx="846482" cy="0"/>
            </a:xfrm>
            <a:prstGeom prst="straightConnector1">
              <a:avLst/>
            </a:prstGeom>
            <a:ln w="25400">
              <a:solidFill>
                <a:srgbClr val="0000FF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/>
          <p:cNvGrpSpPr/>
          <p:nvPr/>
        </p:nvGrpSpPr>
        <p:grpSpPr>
          <a:xfrm>
            <a:off x="2554615" y="2780928"/>
            <a:ext cx="3457545" cy="720080"/>
            <a:chOff x="2554615" y="3140968"/>
            <a:chExt cx="3457545" cy="720080"/>
          </a:xfrm>
        </p:grpSpPr>
        <p:grpSp>
          <p:nvGrpSpPr>
            <p:cNvPr id="36" name="Group 87"/>
            <p:cNvGrpSpPr/>
            <p:nvPr/>
          </p:nvGrpSpPr>
          <p:grpSpPr>
            <a:xfrm>
              <a:off x="2554615" y="3495861"/>
              <a:ext cx="3457545" cy="365187"/>
              <a:chOff x="2482607" y="2631765"/>
              <a:chExt cx="3457545" cy="365187"/>
            </a:xfrm>
          </p:grpSpPr>
          <p:cxnSp>
            <p:nvCxnSpPr>
              <p:cNvPr id="37" name="Straight Connector 36"/>
              <p:cNvCxnSpPr/>
              <p:nvPr/>
            </p:nvCxnSpPr>
            <p:spPr>
              <a:xfrm>
                <a:off x="2482607" y="2631765"/>
                <a:ext cx="3385537" cy="0"/>
              </a:xfrm>
              <a:prstGeom prst="line">
                <a:avLst/>
              </a:prstGeom>
              <a:ln w="25400">
                <a:solidFill>
                  <a:srgbClr val="FF0000"/>
                </a:soli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" name="Text Box 7"/>
              <p:cNvSpPr txBox="1">
                <a:spLocks noChangeArrowheads="1"/>
              </p:cNvSpPr>
              <p:nvPr/>
            </p:nvSpPr>
            <p:spPr bwMode="auto">
              <a:xfrm>
                <a:off x="2627784" y="2658398"/>
                <a:ext cx="3312368" cy="3385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marL="457200" indent="-457200">
                  <a:spcBef>
                    <a:spcPct val="50000"/>
                  </a:spcBef>
                </a:pPr>
                <a:r>
                  <a:rPr lang="en-US" sz="1600" dirty="0" smtClean="0">
                    <a:latin typeface="Chalkboard" charset="0"/>
                    <a:ea typeface="Chalkboard" charset="0"/>
                    <a:cs typeface="Chalkboard" charset="0"/>
                  </a:rPr>
                  <a:t>Forged tag generated by A</a:t>
                </a:r>
                <a:endParaRPr lang="en-US" sz="1600" baseline="-25000" dirty="0" smtClean="0">
                  <a:solidFill>
                    <a:srgbClr val="0000FF"/>
                  </a:solidFill>
                  <a:latin typeface="Chalkboard" charset="0"/>
                  <a:ea typeface="Chalkboard" charset="0"/>
                  <a:cs typeface="Chalkboard" charset="0"/>
                </a:endParaRPr>
              </a:p>
            </p:txBody>
          </p:sp>
        </p:grpSp>
        <p:sp>
          <p:nvSpPr>
            <p:cNvPr id="39" name="Text Box 7"/>
            <p:cNvSpPr txBox="1">
              <a:spLocks noChangeArrowheads="1"/>
            </p:cNvSpPr>
            <p:nvPr/>
          </p:nvSpPr>
          <p:spPr bwMode="auto">
            <a:xfrm>
              <a:off x="3923928" y="3140968"/>
              <a:ext cx="1503784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457200" indent="-457200">
                <a:spcBef>
                  <a:spcPct val="50000"/>
                </a:spcBef>
              </a:pPr>
              <a:r>
                <a:rPr lang="en-US" sz="1600" dirty="0" smtClean="0">
                  <a:latin typeface="Chalkboard" charset="0"/>
                  <a:ea typeface="Chalkboard" charset="0"/>
                  <a:cs typeface="Chalkboard" charset="0"/>
                  <a:sym typeface="Symbol"/>
                </a:rPr>
                <a:t>(m, t)</a:t>
              </a:r>
              <a:endParaRPr lang="en-US" sz="1600" dirty="0" smtClean="0">
                <a:solidFill>
                  <a:srgbClr val="0000FF"/>
                </a:solidFill>
                <a:latin typeface="Chalkboard" charset="0"/>
                <a:ea typeface="Chalkboard" charset="0"/>
                <a:cs typeface="Chalkboard" charset="0"/>
              </a:endParaRPr>
            </a:p>
          </p:txBody>
        </p:sp>
      </p:grpSp>
      <p:sp>
        <p:nvSpPr>
          <p:cNvPr id="42" name="Text Box 7"/>
          <p:cNvSpPr txBox="1">
            <a:spLocks noChangeArrowheads="1"/>
          </p:cNvSpPr>
          <p:nvPr/>
        </p:nvSpPr>
        <p:spPr bwMode="auto">
          <a:xfrm>
            <a:off x="3563888" y="3933056"/>
            <a:ext cx="158417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solidFill>
                  <a:srgbClr val="0000FF"/>
                </a:solidFill>
                <a:latin typeface="Chalkboard" charset="0"/>
                <a:ea typeface="Chalkboard" charset="0"/>
                <a:cs typeface="Chalkboard" charset="0"/>
                <a:sym typeface="Symbol"/>
              </a:rPr>
              <a:t>g</a:t>
            </a:r>
            <a:r>
              <a:rPr lang="en-US" sz="1600" dirty="0" smtClean="0">
                <a:solidFill>
                  <a:srgbClr val="0000FF"/>
                </a:solidFill>
                <a:latin typeface="Chalkboard" charset="0"/>
                <a:ea typeface="Chalkboard" charset="0"/>
                <a:cs typeface="Chalkboard" charset="0"/>
                <a:sym typeface="Symbol"/>
              </a:rPr>
              <a:t>ame output </a:t>
            </a:r>
            <a:endParaRPr lang="en-US" sz="1600" baseline="-25000" dirty="0" smtClean="0">
              <a:solidFill>
                <a:srgbClr val="0000FF"/>
              </a:solidFill>
              <a:latin typeface="Chalkboard" charset="0"/>
              <a:ea typeface="Chalkboard" charset="0"/>
              <a:cs typeface="Chalkboard" charset="0"/>
            </a:endParaRPr>
          </a:p>
        </p:txBody>
      </p:sp>
      <p:sp>
        <p:nvSpPr>
          <p:cNvPr id="43" name="Text Box 7"/>
          <p:cNvSpPr txBox="1">
            <a:spLocks noChangeArrowheads="1"/>
          </p:cNvSpPr>
          <p:nvPr/>
        </p:nvSpPr>
        <p:spPr bwMode="auto">
          <a:xfrm>
            <a:off x="1979712" y="4242574"/>
            <a:ext cx="4896544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85750" indent="-285750">
              <a:spcBef>
                <a:spcPct val="50000"/>
              </a:spcBef>
              <a:buFont typeface="Wingdings" pitchFamily="2" charset="2"/>
              <a:buChar char="Ø"/>
            </a:pPr>
            <a:r>
              <a:rPr lang="en-US" sz="1600" dirty="0" smtClean="0">
                <a:latin typeface="Chalkboard" charset="0"/>
                <a:ea typeface="Chalkboard" charset="0"/>
                <a:cs typeface="Chalkboard" charset="0"/>
                <a:sym typeface="Symbol"/>
              </a:rPr>
              <a:t>1 (A succeeds) if </a:t>
            </a:r>
            <a:r>
              <a:rPr lang="en-US" sz="1600" dirty="0" err="1" smtClean="0">
                <a:latin typeface="Chalkboard" charset="0"/>
                <a:ea typeface="Chalkboard" charset="0"/>
                <a:cs typeface="Chalkboard" charset="0"/>
                <a:sym typeface="Symbol"/>
              </a:rPr>
              <a:t>Vrfy</a:t>
            </a:r>
            <a:r>
              <a:rPr lang="en-US" sz="2000" baseline="-25000" dirty="0" err="1" smtClean="0">
                <a:latin typeface="Chalkboard" charset="0"/>
                <a:ea typeface="Chalkboard" charset="0"/>
                <a:cs typeface="Chalkboard" charset="0"/>
                <a:sym typeface="Symbol"/>
              </a:rPr>
              <a:t>k</a:t>
            </a:r>
            <a:r>
              <a:rPr lang="en-US" sz="1600" dirty="0" smtClean="0">
                <a:latin typeface="Chalkboard" charset="0"/>
                <a:ea typeface="Chalkboard" charset="0"/>
                <a:cs typeface="Chalkboard" charset="0"/>
                <a:sym typeface="Symbol"/>
              </a:rPr>
              <a:t>(m, t) = 1 and </a:t>
            </a:r>
            <a:r>
              <a:rPr lang="en-US" sz="1600" dirty="0" smtClean="0">
                <a:solidFill>
                  <a:srgbClr val="FF0000"/>
                </a:solidFill>
                <a:latin typeface="Chalkboard" charset="0"/>
                <a:ea typeface="Chalkboard" charset="0"/>
                <a:cs typeface="Chalkboard" charset="0"/>
                <a:sym typeface="Symbol"/>
              </a:rPr>
              <a:t>m  Q</a:t>
            </a:r>
            <a:endParaRPr lang="en-US" sz="1600" baseline="-25000" dirty="0" smtClean="0">
              <a:solidFill>
                <a:srgbClr val="FF0000"/>
              </a:solidFill>
              <a:latin typeface="Chalkboard" charset="0"/>
              <a:ea typeface="Chalkboard" charset="0"/>
              <a:cs typeface="Chalkboard" charset="0"/>
            </a:endParaRPr>
          </a:p>
        </p:txBody>
      </p:sp>
      <p:sp>
        <p:nvSpPr>
          <p:cNvPr id="44" name="Text Box 7"/>
          <p:cNvSpPr txBox="1">
            <a:spLocks noChangeArrowheads="1"/>
          </p:cNvSpPr>
          <p:nvPr/>
        </p:nvSpPr>
        <p:spPr bwMode="auto">
          <a:xfrm>
            <a:off x="1979712" y="4509120"/>
            <a:ext cx="266429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85750" indent="-285750">
              <a:spcBef>
                <a:spcPct val="50000"/>
              </a:spcBef>
              <a:buFont typeface="Wingdings" pitchFamily="2" charset="2"/>
              <a:buChar char="Ø"/>
            </a:pPr>
            <a:r>
              <a:rPr lang="en-US" sz="1600" dirty="0" smtClean="0">
                <a:latin typeface="Chalkboard" charset="0"/>
                <a:ea typeface="Chalkboard" charset="0"/>
                <a:cs typeface="Chalkboard" charset="0"/>
                <a:sym typeface="Symbol"/>
              </a:rPr>
              <a:t>0 (A fails) otherwise</a:t>
            </a:r>
            <a:endParaRPr lang="en-US" sz="1600" baseline="-25000" dirty="0" smtClean="0">
              <a:solidFill>
                <a:srgbClr val="0000FF"/>
              </a:solidFill>
              <a:latin typeface="Chalkboard" charset="0"/>
              <a:ea typeface="Chalkboard" charset="0"/>
              <a:cs typeface="Chalkboard" charset="0"/>
            </a:endParaRPr>
          </a:p>
        </p:txBody>
      </p:sp>
      <p:sp>
        <p:nvSpPr>
          <p:cNvPr id="45" name="Text Box 7"/>
          <p:cNvSpPr txBox="1">
            <a:spLocks noChangeArrowheads="1"/>
          </p:cNvSpPr>
          <p:nvPr/>
        </p:nvSpPr>
        <p:spPr bwMode="auto">
          <a:xfrm>
            <a:off x="323528" y="5229200"/>
            <a:ext cx="8820472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 smtClean="0">
                <a:latin typeface="Chalkboard" charset="0"/>
                <a:ea typeface="Chalkboard" charset="0"/>
                <a:cs typeface="Chalkboard" charset="0"/>
                <a:sym typeface="Symbol"/>
              </a:rPr>
              <a:t>Definition 4.2  is </a:t>
            </a:r>
            <a:r>
              <a:rPr lang="en-US" sz="1600" dirty="0" smtClean="0">
                <a:solidFill>
                  <a:srgbClr val="0000FF"/>
                </a:solidFill>
                <a:latin typeface="Chalkboard" charset="0"/>
                <a:ea typeface="Chalkboard" charset="0"/>
                <a:cs typeface="Chalkboard" charset="0"/>
                <a:sym typeface="Symbol"/>
              </a:rPr>
              <a:t>existentially unforgeable under an adaptive chosen message attack </a:t>
            </a:r>
            <a:r>
              <a:rPr lang="en-US" sz="1600" dirty="0" smtClean="0">
                <a:latin typeface="Chalkboard" charset="0"/>
                <a:ea typeface="Chalkboard" charset="0"/>
                <a:cs typeface="Chalkboard" charset="0"/>
                <a:sym typeface="Symbol"/>
              </a:rPr>
              <a:t>or </a:t>
            </a:r>
            <a:r>
              <a:rPr lang="en-US" sz="1600" dirty="0" err="1" smtClean="0">
                <a:latin typeface="Chalkboard" charset="0"/>
                <a:ea typeface="Chalkboard" charset="0"/>
                <a:cs typeface="Chalkboard" charset="0"/>
                <a:sym typeface="Symbol"/>
              </a:rPr>
              <a:t>cma</a:t>
            </a:r>
            <a:r>
              <a:rPr lang="en-US" sz="1600" dirty="0" smtClean="0">
                <a:latin typeface="Chalkboard" charset="0"/>
                <a:ea typeface="Chalkboard" charset="0"/>
                <a:cs typeface="Chalkboard" charset="0"/>
                <a:sym typeface="Symbol"/>
              </a:rPr>
              <a:t>- secure if</a:t>
            </a:r>
            <a:endParaRPr lang="en-US" sz="1600" baseline="-25000" dirty="0" smtClean="0">
              <a:solidFill>
                <a:srgbClr val="0000FF"/>
              </a:solidFill>
              <a:latin typeface="Chalkboard" charset="0"/>
              <a:ea typeface="Chalkboard" charset="0"/>
              <a:cs typeface="Chalkboard" charset="0"/>
            </a:endParaRPr>
          </a:p>
        </p:txBody>
      </p:sp>
      <p:grpSp>
        <p:nvGrpSpPr>
          <p:cNvPr id="46" name="Group 58"/>
          <p:cNvGrpSpPr/>
          <p:nvPr/>
        </p:nvGrpSpPr>
        <p:grpSpPr>
          <a:xfrm>
            <a:off x="2267744" y="5639762"/>
            <a:ext cx="5040560" cy="584775"/>
            <a:chOff x="-1080120" y="868650"/>
            <a:chExt cx="4499992" cy="584775"/>
          </a:xfrm>
        </p:grpSpPr>
        <p:sp>
          <p:nvSpPr>
            <p:cNvPr id="49" name="Text Box 7"/>
            <p:cNvSpPr txBox="1">
              <a:spLocks noChangeArrowheads="1"/>
            </p:cNvSpPr>
            <p:nvPr/>
          </p:nvSpPr>
          <p:spPr bwMode="auto">
            <a:xfrm>
              <a:off x="-1080120" y="868650"/>
              <a:ext cx="4499992" cy="584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457200" indent="-457200">
                <a:spcBef>
                  <a:spcPct val="50000"/>
                </a:spcBef>
              </a:pPr>
              <a:r>
                <a:rPr lang="en-US" sz="1600" dirty="0" smtClean="0">
                  <a:latin typeface="Chalkboard" charset="0"/>
                  <a:ea typeface="Chalkboard" charset="0"/>
                  <a:cs typeface="Chalkboard" charset="0"/>
                </a:rPr>
                <a:t>              Pr [Mac-forge       (n) = 1] </a:t>
              </a:r>
              <a:r>
                <a:rPr lang="en-US" sz="1600" dirty="0" smtClean="0">
                  <a:latin typeface="Chalkboard" charset="0"/>
                  <a:ea typeface="Chalkboard" charset="0"/>
                  <a:cs typeface="Chalkboard" charset="0"/>
                  <a:sym typeface="Symbol"/>
                </a:rPr>
                <a:t> </a:t>
              </a:r>
              <a:r>
                <a:rPr lang="en-US" sz="1600" dirty="0" err="1" smtClean="0">
                  <a:latin typeface="Chalkboard" charset="0"/>
                  <a:ea typeface="Chalkboard" charset="0"/>
                  <a:cs typeface="Chalkboard" charset="0"/>
                  <a:sym typeface="Symbol"/>
                </a:rPr>
                <a:t>negl</a:t>
              </a:r>
              <a:r>
                <a:rPr lang="en-US" sz="1600" dirty="0" smtClean="0">
                  <a:latin typeface="Chalkboard" charset="0"/>
                  <a:ea typeface="Chalkboard" charset="0"/>
                  <a:cs typeface="Chalkboard" charset="0"/>
                  <a:sym typeface="Symbol"/>
                </a:rPr>
                <a:t>(n)</a:t>
              </a:r>
              <a:r>
                <a:rPr lang="en-US" sz="1600" dirty="0" smtClean="0">
                  <a:latin typeface="Chalkboard" charset="0"/>
                  <a:ea typeface="Chalkboard" charset="0"/>
                  <a:cs typeface="Chalkboard" charset="0"/>
                </a:rPr>
                <a:t> </a:t>
              </a:r>
              <a:endParaRPr lang="en-US" sz="1600" dirty="0" smtClean="0">
                <a:solidFill>
                  <a:srgbClr val="0000FF"/>
                </a:solidFill>
                <a:latin typeface="Chalkboard" charset="0"/>
                <a:ea typeface="Chalkboard" charset="0"/>
                <a:cs typeface="Chalkboard" charset="0"/>
              </a:endParaRPr>
            </a:p>
          </p:txBody>
        </p:sp>
        <p:sp>
          <p:nvSpPr>
            <p:cNvPr id="50" name="Text Box 7"/>
            <p:cNvSpPr txBox="1">
              <a:spLocks noChangeArrowheads="1"/>
            </p:cNvSpPr>
            <p:nvPr/>
          </p:nvSpPr>
          <p:spPr bwMode="auto">
            <a:xfrm>
              <a:off x="719877" y="1052736"/>
              <a:ext cx="639688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457200" indent="-457200">
                <a:spcBef>
                  <a:spcPct val="50000"/>
                </a:spcBef>
              </a:pPr>
              <a:r>
                <a:rPr lang="en-US" sz="1600" dirty="0" smtClean="0">
                  <a:latin typeface="Chalkboard" charset="0"/>
                  <a:ea typeface="Chalkboard" charset="0"/>
                  <a:cs typeface="Chalkboard" charset="0"/>
                </a:rPr>
                <a:t>A, </a:t>
              </a:r>
              <a:r>
                <a:rPr lang="en-US" sz="1600" dirty="0" smtClean="0">
                  <a:latin typeface="Chalkboard" charset="0"/>
                  <a:ea typeface="Chalkboard" charset="0"/>
                  <a:cs typeface="Chalkboard" charset="0"/>
                  <a:sym typeface="Symbol"/>
                </a:rPr>
                <a:t></a:t>
              </a:r>
              <a:endParaRPr lang="en-US" sz="1600" dirty="0" smtClean="0">
                <a:solidFill>
                  <a:srgbClr val="0000FF"/>
                </a:solidFill>
                <a:latin typeface="Chalkboard" charset="0"/>
                <a:ea typeface="Chalkboard" charset="0"/>
                <a:cs typeface="Chalkboard" charset="0"/>
              </a:endParaRPr>
            </a:p>
          </p:txBody>
        </p:sp>
      </p:grpSp>
      <p:cxnSp>
        <p:nvCxnSpPr>
          <p:cNvPr id="41" name="Straight Connector 40"/>
          <p:cNvCxnSpPr/>
          <p:nvPr/>
        </p:nvCxnSpPr>
        <p:spPr>
          <a:xfrm>
            <a:off x="0" y="1340768"/>
            <a:ext cx="9144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36512" y="4941168"/>
            <a:ext cx="9144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35496" y="4005064"/>
            <a:ext cx="9144000" cy="0"/>
          </a:xfrm>
          <a:prstGeom prst="line">
            <a:avLst/>
          </a:prstGeom>
          <a:ln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Text Box 7"/>
          <p:cNvSpPr txBox="1">
            <a:spLocks noChangeArrowheads="1"/>
          </p:cNvSpPr>
          <p:nvPr/>
        </p:nvSpPr>
        <p:spPr bwMode="auto">
          <a:xfrm>
            <a:off x="5427713" y="3460649"/>
            <a:ext cx="3517612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1600" dirty="0" smtClean="0">
                <a:latin typeface="Chalkboard" charset="0"/>
                <a:ea typeface="Chalkboard" charset="0"/>
                <a:cs typeface="Chalkboard" charset="0"/>
                <a:sym typeface="Symbol"/>
              </a:rPr>
              <a:t>Q </a:t>
            </a:r>
            <a:r>
              <a:rPr lang="en-US" altLang="zh-CN" sz="1600" dirty="0">
                <a:solidFill>
                  <a:srgbClr val="FF0000"/>
                </a:solidFill>
                <a:latin typeface="Chalkboard" charset="0"/>
                <a:ea typeface="Chalkboard" charset="0"/>
                <a:cs typeface="Chalkboard" charset="0"/>
                <a:sym typeface="Symbol"/>
              </a:rPr>
              <a:t>= {(m</a:t>
            </a:r>
            <a:r>
              <a:rPr lang="en-US" altLang="zh-CN" sz="2000" baseline="-25000" dirty="0">
                <a:solidFill>
                  <a:srgbClr val="FF0000"/>
                </a:solidFill>
                <a:latin typeface="Chalkboard" charset="0"/>
                <a:ea typeface="Chalkboard" charset="0"/>
                <a:cs typeface="Chalkboard" charset="0"/>
                <a:sym typeface="Symbol"/>
              </a:rPr>
              <a:t>1</a:t>
            </a:r>
            <a:r>
              <a:rPr lang="en-US" altLang="zh-CN" sz="1600" dirty="0">
                <a:solidFill>
                  <a:srgbClr val="FF0000"/>
                </a:solidFill>
                <a:latin typeface="Chalkboard" charset="0"/>
                <a:ea typeface="Chalkboard" charset="0"/>
                <a:cs typeface="Chalkboard" charset="0"/>
                <a:sym typeface="Symbol"/>
              </a:rPr>
              <a:t>, …,m</a:t>
            </a:r>
            <a:r>
              <a:rPr lang="en-US" altLang="zh-CN" sz="2000" baseline="-25000" dirty="0">
                <a:solidFill>
                  <a:srgbClr val="FF0000"/>
                </a:solidFill>
                <a:latin typeface="Chalkboard" charset="0"/>
                <a:ea typeface="Chalkboard" charset="0"/>
                <a:cs typeface="Chalkboard" charset="0"/>
                <a:sym typeface="Symbol"/>
              </a:rPr>
              <a:t>l </a:t>
            </a:r>
            <a:r>
              <a:rPr lang="en-US" altLang="zh-CN" sz="1600" dirty="0" smtClean="0">
                <a:solidFill>
                  <a:srgbClr val="FF0000"/>
                </a:solidFill>
                <a:latin typeface="Chalkboard" charset="0"/>
                <a:ea typeface="Chalkboard" charset="0"/>
                <a:cs typeface="Chalkboard" charset="0"/>
                <a:sym typeface="Symbol"/>
              </a:rPr>
              <a:t>}</a:t>
            </a:r>
            <a:r>
              <a:rPr lang="en-US" altLang="zh-CN" sz="1600" dirty="0" smtClean="0">
                <a:latin typeface="Chalkboard" charset="0"/>
                <a:ea typeface="Chalkboard" charset="0"/>
                <a:cs typeface="Chalkboard" charset="0"/>
                <a:sym typeface="Symbol"/>
              </a:rPr>
              <a:t> denotes the set of all queries that A asked its oracle</a:t>
            </a:r>
            <a:endParaRPr lang="en-US" sz="1600" baseline="-25000" dirty="0" smtClean="0">
              <a:solidFill>
                <a:srgbClr val="0000FF"/>
              </a:solidFill>
              <a:latin typeface="Chalkboard" charset="0"/>
              <a:ea typeface="Chalkboard" charset="0"/>
              <a:cs typeface="Chalkboard" charset="0"/>
            </a:endParaRPr>
          </a:p>
        </p:txBody>
      </p:sp>
      <p:sp>
        <p:nvSpPr>
          <p:cNvPr id="55" name="日期占位符 5"/>
          <p:cNvSpPr>
            <a:spLocks noGrp="1"/>
          </p:cNvSpPr>
          <p:nvPr>
            <p:ph type="dt" sz="half" idx="10"/>
          </p:nvPr>
        </p:nvSpPr>
        <p:spPr>
          <a:xfrm>
            <a:off x="11088" y="6396525"/>
            <a:ext cx="2133600" cy="268139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1200" smtClean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rPr>
              <a:t>Thur, 11/10/2018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56" name="页脚占位符 9"/>
          <p:cNvSpPr>
            <a:spLocks noGrp="1"/>
          </p:cNvSpPr>
          <p:nvPr>
            <p:ph type="ftr" sz="quarter" idx="11"/>
          </p:nvPr>
        </p:nvSpPr>
        <p:spPr>
          <a:xfrm>
            <a:off x="3124200" y="6381328"/>
            <a:ext cx="2895600" cy="268139"/>
          </a:xfrm>
        </p:spPr>
        <p:txBody>
          <a:bodyPr/>
          <a:lstStyle/>
          <a:p>
            <a:pPr>
              <a:defRPr/>
            </a:pPr>
            <a:r>
              <a:rPr lang="en-US" sz="1200" smtClean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rPr>
              <a:t>S8101034Q-Modern Cryptography-Lect9.2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57" name="灯片编号占位符 10"/>
          <p:cNvSpPr>
            <a:spLocks noGrp="1"/>
          </p:cNvSpPr>
          <p:nvPr>
            <p:ph type="sldNum" sz="quarter" idx="12"/>
          </p:nvPr>
        </p:nvSpPr>
        <p:spPr>
          <a:xfrm>
            <a:off x="8507395" y="6398261"/>
            <a:ext cx="514400" cy="268139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dirty="0" smtClean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rPr>
              <a:t>10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0660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3" grpId="0"/>
      <p:bldP spid="44" grpId="0"/>
      <p:bldP spid="45" grpId="0"/>
      <p:bldP spid="5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2"/>
          <p:cNvSpPr txBox="1">
            <a:spLocks noChangeArrowheads="1"/>
          </p:cNvSpPr>
          <p:nvPr/>
        </p:nvSpPr>
        <p:spPr>
          <a:xfrm>
            <a:off x="395536" y="8620"/>
            <a:ext cx="8496944" cy="468052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3000" kern="0" dirty="0" smtClean="0">
                <a:solidFill>
                  <a:srgbClr val="009900"/>
                </a:solidFill>
                <a:latin typeface="Chalkboard" charset="0"/>
                <a:ea typeface="Chalkboard" charset="0"/>
                <a:cs typeface="Chalkboard" charset="0"/>
              </a:rPr>
              <a:t>MAC Experiment</a:t>
            </a:r>
            <a:endParaRPr lang="en-US" sz="3000" kern="0" dirty="0">
              <a:solidFill>
                <a:srgbClr val="009900"/>
              </a:solidFill>
              <a:latin typeface="Chalkboard" charset="0"/>
              <a:ea typeface="Chalkboard" charset="0"/>
              <a:cs typeface="Chalkboard" charset="0"/>
            </a:endParaRPr>
          </a:p>
        </p:txBody>
      </p:sp>
      <p:grpSp>
        <p:nvGrpSpPr>
          <p:cNvPr id="2" name="Group 58"/>
          <p:cNvGrpSpPr/>
          <p:nvPr/>
        </p:nvGrpSpPr>
        <p:grpSpPr>
          <a:xfrm>
            <a:off x="432048" y="868650"/>
            <a:ext cx="3491880" cy="522640"/>
            <a:chOff x="-1080120" y="868650"/>
            <a:chExt cx="3491880" cy="522640"/>
          </a:xfrm>
        </p:grpSpPr>
        <p:sp>
          <p:nvSpPr>
            <p:cNvPr id="47" name="Text Box 7"/>
            <p:cNvSpPr txBox="1">
              <a:spLocks noChangeArrowheads="1"/>
            </p:cNvSpPr>
            <p:nvPr/>
          </p:nvSpPr>
          <p:spPr bwMode="auto">
            <a:xfrm>
              <a:off x="-1080120" y="868650"/>
              <a:ext cx="3491880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457200" indent="-457200">
                <a:spcBef>
                  <a:spcPct val="50000"/>
                </a:spcBef>
              </a:pPr>
              <a:r>
                <a:rPr lang="en-US" sz="1600" dirty="0" smtClean="0">
                  <a:latin typeface="Chalkboard" charset="0"/>
                  <a:ea typeface="Chalkboard" charset="0"/>
                  <a:cs typeface="Chalkboard" charset="0"/>
                </a:rPr>
                <a:t>Experiment Mac-</a:t>
              </a:r>
              <a:r>
                <a:rPr lang="en-US" sz="1600" dirty="0" err="1" smtClean="0">
                  <a:solidFill>
                    <a:srgbClr val="FF0000"/>
                  </a:solidFill>
                  <a:latin typeface="Chalkboard" charset="0"/>
                  <a:ea typeface="Chalkboard" charset="0"/>
                  <a:cs typeface="Chalkboard" charset="0"/>
                </a:rPr>
                <a:t>s</a:t>
              </a:r>
              <a:r>
                <a:rPr lang="en-US" sz="1600" dirty="0" err="1" smtClean="0">
                  <a:latin typeface="Chalkboard" charset="0"/>
                  <a:ea typeface="Chalkboard" charset="0"/>
                  <a:cs typeface="Chalkboard" charset="0"/>
                </a:rPr>
                <a:t>forge</a:t>
              </a:r>
              <a:r>
                <a:rPr lang="en-US" sz="1600" dirty="0" smtClean="0">
                  <a:latin typeface="Chalkboard" charset="0"/>
                  <a:ea typeface="Chalkboard" charset="0"/>
                  <a:cs typeface="Chalkboard" charset="0"/>
                </a:rPr>
                <a:t>       (n)</a:t>
              </a:r>
              <a:endParaRPr lang="en-US" sz="1600" dirty="0" smtClean="0">
                <a:solidFill>
                  <a:srgbClr val="0000FF"/>
                </a:solidFill>
                <a:latin typeface="Chalkboard" charset="0"/>
                <a:ea typeface="Chalkboard" charset="0"/>
                <a:cs typeface="Chalkboard" charset="0"/>
              </a:endParaRPr>
            </a:p>
          </p:txBody>
        </p:sp>
        <p:sp>
          <p:nvSpPr>
            <p:cNvPr id="48" name="Text Box 7"/>
            <p:cNvSpPr txBox="1">
              <a:spLocks noChangeArrowheads="1"/>
            </p:cNvSpPr>
            <p:nvPr/>
          </p:nvSpPr>
          <p:spPr bwMode="auto">
            <a:xfrm>
              <a:off x="1051992" y="1052736"/>
              <a:ext cx="639688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457200" indent="-457200">
                <a:spcBef>
                  <a:spcPct val="50000"/>
                </a:spcBef>
              </a:pPr>
              <a:r>
                <a:rPr lang="en-US" sz="1600" dirty="0" smtClean="0">
                  <a:latin typeface="Chalkboard" charset="0"/>
                  <a:ea typeface="Chalkboard" charset="0"/>
                  <a:cs typeface="Chalkboard" charset="0"/>
                </a:rPr>
                <a:t>A, </a:t>
              </a:r>
              <a:r>
                <a:rPr lang="en-US" sz="1600" dirty="0" smtClean="0">
                  <a:latin typeface="Chalkboard" charset="0"/>
                  <a:ea typeface="Chalkboard" charset="0"/>
                  <a:cs typeface="Chalkboard" charset="0"/>
                  <a:sym typeface="Symbol"/>
                </a:rPr>
                <a:t></a:t>
              </a:r>
              <a:endParaRPr lang="en-US" sz="1600" dirty="0" smtClean="0">
                <a:solidFill>
                  <a:srgbClr val="0000FF"/>
                </a:solidFill>
                <a:latin typeface="Chalkboard" charset="0"/>
                <a:ea typeface="Chalkboard" charset="0"/>
                <a:cs typeface="Chalkboard" charset="0"/>
              </a:endParaRPr>
            </a:p>
          </p:txBody>
        </p:sp>
      </p:grpSp>
      <p:sp>
        <p:nvSpPr>
          <p:cNvPr id="52" name="Text Box 7"/>
          <p:cNvSpPr txBox="1">
            <a:spLocks noChangeArrowheads="1"/>
          </p:cNvSpPr>
          <p:nvPr/>
        </p:nvSpPr>
        <p:spPr bwMode="auto">
          <a:xfrm>
            <a:off x="6050487" y="786190"/>
            <a:ext cx="313002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457200" indent="-457200">
              <a:spcBef>
                <a:spcPct val="50000"/>
              </a:spcBef>
            </a:pPr>
            <a:r>
              <a:rPr lang="en-US" sz="1600" dirty="0" smtClean="0">
                <a:latin typeface="Chalkboard" charset="0"/>
                <a:ea typeface="Chalkboard" charset="0"/>
                <a:cs typeface="Chalkboard" charset="0"/>
                <a:sym typeface="Symbol"/>
              </a:rPr>
              <a:t> = </a:t>
            </a:r>
            <a:r>
              <a:rPr lang="en-US" sz="1600" dirty="0" smtClean="0">
                <a:latin typeface="Chalkboard" charset="0"/>
                <a:ea typeface="Chalkboard" charset="0"/>
                <a:cs typeface="Chalkboard" charset="0"/>
              </a:rPr>
              <a:t>(Gen, Mac, </a:t>
            </a:r>
            <a:r>
              <a:rPr lang="en-US" sz="1600" dirty="0" err="1" smtClean="0">
                <a:latin typeface="Chalkboard" charset="0"/>
                <a:ea typeface="Chalkboard" charset="0"/>
                <a:cs typeface="Chalkboard" charset="0"/>
              </a:rPr>
              <a:t>Vrfy</a:t>
            </a:r>
            <a:r>
              <a:rPr lang="en-US" sz="1600" dirty="0" smtClean="0">
                <a:latin typeface="Chalkboard" charset="0"/>
                <a:ea typeface="Chalkboard" charset="0"/>
                <a:cs typeface="Chalkboard" charset="0"/>
              </a:rPr>
              <a:t>),  n</a:t>
            </a:r>
            <a:endParaRPr lang="en-US" sz="1600" dirty="0" smtClean="0">
              <a:solidFill>
                <a:srgbClr val="0000FF"/>
              </a:solidFill>
              <a:latin typeface="Chalkboard" charset="0"/>
              <a:ea typeface="Chalkboard" charset="0"/>
              <a:cs typeface="Chalkboard" charset="0"/>
            </a:endParaRPr>
          </a:p>
        </p:txBody>
      </p:sp>
      <p:grpSp>
        <p:nvGrpSpPr>
          <p:cNvPr id="3" name="Group 73"/>
          <p:cNvGrpSpPr/>
          <p:nvPr/>
        </p:nvGrpSpPr>
        <p:grpSpPr>
          <a:xfrm>
            <a:off x="475928" y="1700808"/>
            <a:ext cx="2007840" cy="2016224"/>
            <a:chOff x="475928" y="2060848"/>
            <a:chExt cx="2007840" cy="2016224"/>
          </a:xfrm>
        </p:grpSpPr>
        <p:pic>
          <p:nvPicPr>
            <p:cNvPr id="61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833186" y="2505815"/>
              <a:ext cx="1514272" cy="8726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4" name="Text Box 7"/>
            <p:cNvSpPr txBox="1">
              <a:spLocks noChangeArrowheads="1"/>
            </p:cNvSpPr>
            <p:nvPr/>
          </p:nvSpPr>
          <p:spPr bwMode="auto">
            <a:xfrm>
              <a:off x="619944" y="3378478"/>
              <a:ext cx="1512168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457200" indent="-457200">
                <a:spcBef>
                  <a:spcPct val="50000"/>
                </a:spcBef>
              </a:pPr>
              <a:r>
                <a:rPr lang="en-US" sz="1600" dirty="0" smtClean="0">
                  <a:latin typeface="Chalkboard" charset="0"/>
                  <a:ea typeface="Chalkboard" charset="0"/>
                  <a:cs typeface="Chalkboard" charset="0"/>
                  <a:sym typeface="Symbol"/>
                </a:rPr>
                <a:t>I can break </a:t>
              </a:r>
              <a:endParaRPr lang="en-US" sz="1600" dirty="0" smtClean="0">
                <a:solidFill>
                  <a:srgbClr val="0000FF"/>
                </a:solidFill>
                <a:latin typeface="Chalkboard" charset="0"/>
                <a:ea typeface="Chalkboard" charset="0"/>
                <a:cs typeface="Chalkboard" charset="0"/>
              </a:endParaRPr>
            </a:p>
          </p:txBody>
        </p:sp>
        <p:sp>
          <p:nvSpPr>
            <p:cNvPr id="70" name="Text Box 7"/>
            <p:cNvSpPr txBox="1">
              <a:spLocks noChangeArrowheads="1"/>
            </p:cNvSpPr>
            <p:nvPr/>
          </p:nvSpPr>
          <p:spPr bwMode="auto">
            <a:xfrm>
              <a:off x="475928" y="3738518"/>
              <a:ext cx="2007840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457200" indent="-457200">
                <a:spcBef>
                  <a:spcPct val="50000"/>
                </a:spcBef>
              </a:pPr>
              <a:r>
                <a:rPr lang="en-US" sz="1600" dirty="0" smtClean="0">
                  <a:latin typeface="Chalkboard" charset="0"/>
                  <a:ea typeface="Chalkboard" charset="0"/>
                  <a:cs typeface="Chalkboard" charset="0"/>
                  <a:sym typeface="Symbol"/>
                </a:rPr>
                <a:t>Run time: Poly(n)</a:t>
              </a:r>
              <a:endParaRPr lang="en-US" sz="1600" dirty="0" smtClean="0">
                <a:solidFill>
                  <a:srgbClr val="0000FF"/>
                </a:solidFill>
                <a:latin typeface="Chalkboard" charset="0"/>
                <a:ea typeface="Chalkboard" charset="0"/>
                <a:cs typeface="Chalkboard" charset="0"/>
              </a:endParaRPr>
            </a:p>
          </p:txBody>
        </p:sp>
        <p:sp>
          <p:nvSpPr>
            <p:cNvPr id="71" name="Text Box 7"/>
            <p:cNvSpPr txBox="1">
              <a:spLocks noChangeArrowheads="1"/>
            </p:cNvSpPr>
            <p:nvPr/>
          </p:nvSpPr>
          <p:spPr bwMode="auto">
            <a:xfrm>
              <a:off x="844352" y="2060848"/>
              <a:ext cx="1503784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457200" indent="-457200">
                <a:spcBef>
                  <a:spcPct val="50000"/>
                </a:spcBef>
              </a:pPr>
              <a:r>
                <a:rPr lang="en-US" sz="1600" dirty="0" smtClean="0">
                  <a:latin typeface="Chalkboard" charset="0"/>
                  <a:ea typeface="Chalkboard" charset="0"/>
                  <a:cs typeface="Chalkboard" charset="0"/>
                  <a:sym typeface="Symbol"/>
                </a:rPr>
                <a:t>Attacker A</a:t>
              </a:r>
              <a:endParaRPr lang="en-US" sz="1600" dirty="0" smtClean="0">
                <a:solidFill>
                  <a:srgbClr val="0000FF"/>
                </a:solidFill>
                <a:latin typeface="Chalkboard" charset="0"/>
                <a:ea typeface="Chalkboard" charset="0"/>
                <a:cs typeface="Chalkboard" charset="0"/>
              </a:endParaRPr>
            </a:p>
          </p:txBody>
        </p:sp>
      </p:grpSp>
      <p:pic>
        <p:nvPicPr>
          <p:cNvPr id="75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958034" y="1988840"/>
            <a:ext cx="1742830" cy="10528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6" name="Text Box 7"/>
          <p:cNvSpPr txBox="1">
            <a:spLocks noChangeArrowheads="1"/>
          </p:cNvSpPr>
          <p:nvPr/>
        </p:nvSpPr>
        <p:spPr bwMode="auto">
          <a:xfrm>
            <a:off x="6223538" y="3041646"/>
            <a:ext cx="166083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457200" indent="-457200">
              <a:spcBef>
                <a:spcPct val="50000"/>
              </a:spcBef>
            </a:pPr>
            <a:r>
              <a:rPr lang="en-US" sz="1600" dirty="0" smtClean="0">
                <a:latin typeface="Chalkboard" charset="0"/>
                <a:ea typeface="Chalkboard" charset="0"/>
                <a:cs typeface="Chalkboard" charset="0"/>
                <a:sym typeface="Symbol"/>
              </a:rPr>
              <a:t>Let me verify</a:t>
            </a:r>
            <a:endParaRPr lang="en-US" sz="1600" dirty="0" smtClean="0">
              <a:solidFill>
                <a:srgbClr val="0000FF"/>
              </a:solidFill>
              <a:latin typeface="Chalkboard" charset="0"/>
              <a:ea typeface="Chalkboard" charset="0"/>
              <a:cs typeface="Chalkboard" charset="0"/>
            </a:endParaRPr>
          </a:p>
        </p:txBody>
      </p:sp>
      <p:grpSp>
        <p:nvGrpSpPr>
          <p:cNvPr id="5" name="Group 48"/>
          <p:cNvGrpSpPr/>
          <p:nvPr/>
        </p:nvGrpSpPr>
        <p:grpSpPr>
          <a:xfrm>
            <a:off x="7956376" y="3183941"/>
            <a:ext cx="1070992" cy="338554"/>
            <a:chOff x="7514955" y="5223801"/>
            <a:chExt cx="1207300" cy="617860"/>
          </a:xfrm>
        </p:grpSpPr>
        <p:sp>
          <p:nvSpPr>
            <p:cNvPr id="84" name="Rectangle 83"/>
            <p:cNvSpPr/>
            <p:nvPr/>
          </p:nvSpPr>
          <p:spPr>
            <a:xfrm>
              <a:off x="7524328" y="5301208"/>
              <a:ext cx="914400" cy="4320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latin typeface="Chalkboard" charset="0"/>
                <a:ea typeface="Chalkboard" charset="0"/>
                <a:cs typeface="Chalkboard" charset="0"/>
              </a:endParaRPr>
            </a:p>
          </p:txBody>
        </p:sp>
        <p:sp>
          <p:nvSpPr>
            <p:cNvPr id="85" name="Text Box 7"/>
            <p:cNvSpPr txBox="1">
              <a:spLocks noChangeArrowheads="1"/>
            </p:cNvSpPr>
            <p:nvPr/>
          </p:nvSpPr>
          <p:spPr bwMode="auto">
            <a:xfrm>
              <a:off x="7514955" y="5223801"/>
              <a:ext cx="1207300" cy="6178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457200" indent="-457200">
                <a:spcBef>
                  <a:spcPct val="50000"/>
                </a:spcBef>
              </a:pPr>
              <a:r>
                <a:rPr lang="en-US" sz="1600" dirty="0" smtClean="0">
                  <a:latin typeface="Chalkboard" charset="0"/>
                  <a:ea typeface="Chalkboard" charset="0"/>
                  <a:cs typeface="Chalkboard" charset="0"/>
                </a:rPr>
                <a:t>Gen(1</a:t>
              </a:r>
              <a:r>
                <a:rPr lang="en-US" sz="1600" baseline="30000" dirty="0" smtClean="0">
                  <a:latin typeface="Chalkboard" charset="0"/>
                  <a:ea typeface="Chalkboard" charset="0"/>
                  <a:cs typeface="Chalkboard" charset="0"/>
                </a:rPr>
                <a:t>n</a:t>
              </a:r>
              <a:r>
                <a:rPr lang="en-US" sz="1600" dirty="0" smtClean="0">
                  <a:latin typeface="Chalkboard" charset="0"/>
                  <a:ea typeface="Chalkboard" charset="0"/>
                  <a:cs typeface="Chalkboard" charset="0"/>
                </a:rPr>
                <a:t>)</a:t>
              </a:r>
              <a:endParaRPr lang="en-US" sz="1600" dirty="0" smtClean="0">
                <a:solidFill>
                  <a:srgbClr val="0000FF"/>
                </a:solidFill>
                <a:latin typeface="Chalkboard" charset="0"/>
                <a:ea typeface="Chalkboard" charset="0"/>
                <a:cs typeface="Chalkboard" charset="0"/>
              </a:endParaRPr>
            </a:p>
          </p:txBody>
        </p:sp>
      </p:grpSp>
      <p:cxnSp>
        <p:nvCxnSpPr>
          <p:cNvPr id="86" name="Straight Connector 85"/>
          <p:cNvCxnSpPr/>
          <p:nvPr/>
        </p:nvCxnSpPr>
        <p:spPr>
          <a:xfrm flipH="1" flipV="1">
            <a:off x="7983760" y="2802414"/>
            <a:ext cx="301968" cy="305786"/>
          </a:xfrm>
          <a:prstGeom prst="line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 Box 7"/>
          <p:cNvSpPr txBox="1">
            <a:spLocks noChangeArrowheads="1"/>
          </p:cNvSpPr>
          <p:nvPr/>
        </p:nvSpPr>
        <p:spPr bwMode="auto">
          <a:xfrm rot="18882211">
            <a:off x="8113711" y="2657924"/>
            <a:ext cx="383268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457200" indent="-457200">
              <a:spcBef>
                <a:spcPct val="50000"/>
              </a:spcBef>
            </a:pPr>
            <a:r>
              <a:rPr lang="en-US" sz="1600" dirty="0" smtClean="0">
                <a:latin typeface="Chalkboard" charset="0"/>
                <a:ea typeface="Chalkboard" charset="0"/>
                <a:cs typeface="Chalkboard" charset="0"/>
              </a:rPr>
              <a:t>k</a:t>
            </a:r>
            <a:endParaRPr lang="en-US" sz="1600" dirty="0" smtClean="0">
              <a:solidFill>
                <a:srgbClr val="0000FF"/>
              </a:solidFill>
              <a:latin typeface="Chalkboard" charset="0"/>
              <a:ea typeface="Chalkboard" charset="0"/>
              <a:cs typeface="Chalkboard" charset="0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2627784" y="2043136"/>
            <a:ext cx="3222746" cy="377752"/>
            <a:chOff x="2555776" y="1772816"/>
            <a:chExt cx="3222746" cy="377752"/>
          </a:xfrm>
        </p:grpSpPr>
        <p:grpSp>
          <p:nvGrpSpPr>
            <p:cNvPr id="31" name="Group 5"/>
            <p:cNvGrpSpPr/>
            <p:nvPr/>
          </p:nvGrpSpPr>
          <p:grpSpPr>
            <a:xfrm>
              <a:off x="3395297" y="1772816"/>
              <a:ext cx="1608751" cy="377752"/>
              <a:chOff x="3187080" y="1772816"/>
              <a:chExt cx="1608751" cy="377752"/>
            </a:xfrm>
          </p:grpSpPr>
          <p:sp>
            <p:nvSpPr>
              <p:cNvPr id="34" name="Rectangle 33"/>
              <p:cNvSpPr/>
              <p:nvPr/>
            </p:nvSpPr>
            <p:spPr>
              <a:xfrm>
                <a:off x="3187080" y="1772816"/>
                <a:ext cx="1528936" cy="37775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halkboard" charset="0"/>
                  <a:ea typeface="Chalkboard" charset="0"/>
                  <a:cs typeface="Chalkboard" charset="0"/>
                </a:endParaRPr>
              </a:p>
            </p:txBody>
          </p:sp>
          <p:sp>
            <p:nvSpPr>
              <p:cNvPr id="35" name="Text Box 7"/>
              <p:cNvSpPr txBox="1">
                <a:spLocks noChangeArrowheads="1"/>
              </p:cNvSpPr>
              <p:nvPr/>
            </p:nvSpPr>
            <p:spPr bwMode="auto">
              <a:xfrm>
                <a:off x="3187080" y="1812014"/>
                <a:ext cx="1608751" cy="3385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marL="457200" indent="-457200">
                  <a:spcBef>
                    <a:spcPct val="50000"/>
                  </a:spcBef>
                </a:pPr>
                <a:r>
                  <a:rPr lang="en-US" sz="1600" dirty="0" smtClean="0">
                    <a:latin typeface="Chalkboard" charset="0"/>
                    <a:ea typeface="Chalkboard" charset="0"/>
                    <a:cs typeface="Chalkboard" charset="0"/>
                    <a:sym typeface="Symbol"/>
                  </a:rPr>
                  <a:t>Training Phase</a:t>
                </a:r>
                <a:endParaRPr lang="en-US" sz="1600" dirty="0" smtClean="0">
                  <a:solidFill>
                    <a:srgbClr val="0000FF"/>
                  </a:solidFill>
                  <a:latin typeface="Chalkboard" charset="0"/>
                  <a:ea typeface="Chalkboard" charset="0"/>
                  <a:cs typeface="Chalkboard" charset="0"/>
                </a:endParaRPr>
              </a:p>
            </p:txBody>
          </p:sp>
        </p:grpSp>
        <p:cxnSp>
          <p:nvCxnSpPr>
            <p:cNvPr id="32" name="Straight Arrow Connector 31"/>
            <p:cNvCxnSpPr/>
            <p:nvPr/>
          </p:nvCxnSpPr>
          <p:spPr>
            <a:xfrm>
              <a:off x="4932040" y="1981291"/>
              <a:ext cx="846482" cy="0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/>
            <p:nvPr/>
          </p:nvCxnSpPr>
          <p:spPr>
            <a:xfrm>
              <a:off x="2555776" y="1988840"/>
              <a:ext cx="846482" cy="0"/>
            </a:xfrm>
            <a:prstGeom prst="straightConnector1">
              <a:avLst/>
            </a:prstGeom>
            <a:ln w="25400">
              <a:solidFill>
                <a:srgbClr val="0000FF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/>
          <p:cNvGrpSpPr/>
          <p:nvPr/>
        </p:nvGrpSpPr>
        <p:grpSpPr>
          <a:xfrm>
            <a:off x="2554615" y="2780928"/>
            <a:ext cx="3457545" cy="720080"/>
            <a:chOff x="2554615" y="3140968"/>
            <a:chExt cx="3457545" cy="720080"/>
          </a:xfrm>
        </p:grpSpPr>
        <p:grpSp>
          <p:nvGrpSpPr>
            <p:cNvPr id="36" name="Group 87"/>
            <p:cNvGrpSpPr/>
            <p:nvPr/>
          </p:nvGrpSpPr>
          <p:grpSpPr>
            <a:xfrm>
              <a:off x="2554615" y="3495861"/>
              <a:ext cx="3457545" cy="365187"/>
              <a:chOff x="2482607" y="2631765"/>
              <a:chExt cx="3457545" cy="365187"/>
            </a:xfrm>
          </p:grpSpPr>
          <p:cxnSp>
            <p:nvCxnSpPr>
              <p:cNvPr id="37" name="Straight Connector 36"/>
              <p:cNvCxnSpPr/>
              <p:nvPr/>
            </p:nvCxnSpPr>
            <p:spPr>
              <a:xfrm>
                <a:off x="2482607" y="2631765"/>
                <a:ext cx="3385537" cy="0"/>
              </a:xfrm>
              <a:prstGeom prst="line">
                <a:avLst/>
              </a:prstGeom>
              <a:ln w="25400">
                <a:solidFill>
                  <a:srgbClr val="FF0000"/>
                </a:soli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" name="Text Box 7"/>
              <p:cNvSpPr txBox="1">
                <a:spLocks noChangeArrowheads="1"/>
              </p:cNvSpPr>
              <p:nvPr/>
            </p:nvSpPr>
            <p:spPr bwMode="auto">
              <a:xfrm>
                <a:off x="2627784" y="2658398"/>
                <a:ext cx="3312368" cy="3385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marL="457200" indent="-457200">
                  <a:spcBef>
                    <a:spcPct val="50000"/>
                  </a:spcBef>
                </a:pPr>
                <a:r>
                  <a:rPr lang="en-US" sz="1600" dirty="0" smtClean="0">
                    <a:latin typeface="Chalkboard" charset="0"/>
                    <a:ea typeface="Chalkboard" charset="0"/>
                    <a:cs typeface="Chalkboard" charset="0"/>
                  </a:rPr>
                  <a:t>Forged tag generated by A</a:t>
                </a:r>
                <a:endParaRPr lang="en-US" sz="1600" baseline="-25000" dirty="0" smtClean="0">
                  <a:solidFill>
                    <a:srgbClr val="0000FF"/>
                  </a:solidFill>
                  <a:latin typeface="Chalkboard" charset="0"/>
                  <a:ea typeface="Chalkboard" charset="0"/>
                  <a:cs typeface="Chalkboard" charset="0"/>
                </a:endParaRPr>
              </a:p>
            </p:txBody>
          </p:sp>
        </p:grpSp>
        <p:sp>
          <p:nvSpPr>
            <p:cNvPr id="39" name="Text Box 7"/>
            <p:cNvSpPr txBox="1">
              <a:spLocks noChangeArrowheads="1"/>
            </p:cNvSpPr>
            <p:nvPr/>
          </p:nvSpPr>
          <p:spPr bwMode="auto">
            <a:xfrm>
              <a:off x="3923928" y="3140968"/>
              <a:ext cx="1503784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457200" indent="-457200">
                <a:spcBef>
                  <a:spcPct val="50000"/>
                </a:spcBef>
              </a:pPr>
              <a:r>
                <a:rPr lang="en-US" sz="1600" dirty="0" smtClean="0">
                  <a:latin typeface="Chalkboard" charset="0"/>
                  <a:ea typeface="Chalkboard" charset="0"/>
                  <a:cs typeface="Chalkboard" charset="0"/>
                  <a:sym typeface="Symbol"/>
                </a:rPr>
                <a:t>(m, t)</a:t>
              </a:r>
              <a:endParaRPr lang="en-US" sz="1600" dirty="0" smtClean="0">
                <a:solidFill>
                  <a:srgbClr val="0000FF"/>
                </a:solidFill>
                <a:latin typeface="Chalkboard" charset="0"/>
                <a:ea typeface="Chalkboard" charset="0"/>
                <a:cs typeface="Chalkboard" charset="0"/>
              </a:endParaRPr>
            </a:p>
          </p:txBody>
        </p:sp>
      </p:grpSp>
      <p:sp>
        <p:nvSpPr>
          <p:cNvPr id="42" name="Text Box 7"/>
          <p:cNvSpPr txBox="1">
            <a:spLocks noChangeArrowheads="1"/>
          </p:cNvSpPr>
          <p:nvPr/>
        </p:nvSpPr>
        <p:spPr bwMode="auto">
          <a:xfrm>
            <a:off x="3563888" y="3933056"/>
            <a:ext cx="158417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solidFill>
                  <a:srgbClr val="0000FF"/>
                </a:solidFill>
                <a:latin typeface="Chalkboard" charset="0"/>
                <a:ea typeface="Chalkboard" charset="0"/>
                <a:cs typeface="Chalkboard" charset="0"/>
                <a:sym typeface="Symbol"/>
              </a:rPr>
              <a:t>g</a:t>
            </a:r>
            <a:r>
              <a:rPr lang="en-US" sz="1600" dirty="0" smtClean="0">
                <a:solidFill>
                  <a:srgbClr val="0000FF"/>
                </a:solidFill>
                <a:latin typeface="Chalkboard" charset="0"/>
                <a:ea typeface="Chalkboard" charset="0"/>
                <a:cs typeface="Chalkboard" charset="0"/>
                <a:sym typeface="Symbol"/>
              </a:rPr>
              <a:t>ame output </a:t>
            </a:r>
            <a:endParaRPr lang="en-US" sz="1600" baseline="-25000" dirty="0" smtClean="0">
              <a:solidFill>
                <a:srgbClr val="0000FF"/>
              </a:solidFill>
              <a:latin typeface="Chalkboard" charset="0"/>
              <a:ea typeface="Chalkboard" charset="0"/>
              <a:cs typeface="Chalkboard" charset="0"/>
            </a:endParaRPr>
          </a:p>
        </p:txBody>
      </p:sp>
      <p:sp>
        <p:nvSpPr>
          <p:cNvPr id="43" name="Text Box 7"/>
          <p:cNvSpPr txBox="1">
            <a:spLocks noChangeArrowheads="1"/>
          </p:cNvSpPr>
          <p:nvPr/>
        </p:nvSpPr>
        <p:spPr bwMode="auto">
          <a:xfrm>
            <a:off x="1979712" y="4242574"/>
            <a:ext cx="4896544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85750" indent="-285750">
              <a:spcBef>
                <a:spcPct val="50000"/>
              </a:spcBef>
              <a:buFont typeface="Wingdings" pitchFamily="2" charset="2"/>
              <a:buChar char="Ø"/>
            </a:pPr>
            <a:r>
              <a:rPr lang="en-US" sz="1600" dirty="0" smtClean="0">
                <a:latin typeface="Chalkboard" charset="0"/>
                <a:ea typeface="Chalkboard" charset="0"/>
                <a:cs typeface="Chalkboard" charset="0"/>
                <a:sym typeface="Symbol"/>
              </a:rPr>
              <a:t>1 (A succeeds) if </a:t>
            </a:r>
            <a:r>
              <a:rPr lang="en-US" sz="1600" dirty="0" err="1" smtClean="0">
                <a:latin typeface="Chalkboard" charset="0"/>
                <a:ea typeface="Chalkboard" charset="0"/>
                <a:cs typeface="Chalkboard" charset="0"/>
                <a:sym typeface="Symbol"/>
              </a:rPr>
              <a:t>Vrfy</a:t>
            </a:r>
            <a:r>
              <a:rPr lang="en-US" sz="2000" baseline="-25000" dirty="0" err="1" smtClean="0">
                <a:latin typeface="Chalkboard" charset="0"/>
                <a:ea typeface="Chalkboard" charset="0"/>
                <a:cs typeface="Chalkboard" charset="0"/>
                <a:sym typeface="Symbol"/>
              </a:rPr>
              <a:t>k</a:t>
            </a:r>
            <a:r>
              <a:rPr lang="en-US" sz="1600" dirty="0" smtClean="0">
                <a:latin typeface="Chalkboard" charset="0"/>
                <a:ea typeface="Chalkboard" charset="0"/>
                <a:cs typeface="Chalkboard" charset="0"/>
                <a:sym typeface="Symbol"/>
              </a:rPr>
              <a:t>(m, t) = 1 and </a:t>
            </a:r>
            <a:r>
              <a:rPr lang="en-US" sz="1600" dirty="0" smtClean="0">
                <a:solidFill>
                  <a:srgbClr val="FF0000"/>
                </a:solidFill>
                <a:latin typeface="Chalkboard" charset="0"/>
                <a:ea typeface="Chalkboard" charset="0"/>
                <a:cs typeface="Chalkboard" charset="0"/>
                <a:sym typeface="Symbol"/>
              </a:rPr>
              <a:t>(m, t)  Q</a:t>
            </a:r>
            <a:endParaRPr lang="en-US" sz="1600" baseline="-25000" dirty="0" smtClean="0">
              <a:solidFill>
                <a:srgbClr val="FF0000"/>
              </a:solidFill>
              <a:latin typeface="Chalkboard" charset="0"/>
              <a:ea typeface="Chalkboard" charset="0"/>
              <a:cs typeface="Chalkboard" charset="0"/>
            </a:endParaRPr>
          </a:p>
        </p:txBody>
      </p:sp>
      <p:sp>
        <p:nvSpPr>
          <p:cNvPr id="44" name="Text Box 7"/>
          <p:cNvSpPr txBox="1">
            <a:spLocks noChangeArrowheads="1"/>
          </p:cNvSpPr>
          <p:nvPr/>
        </p:nvSpPr>
        <p:spPr bwMode="auto">
          <a:xfrm>
            <a:off x="1979712" y="4509120"/>
            <a:ext cx="266429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85750" indent="-285750">
              <a:spcBef>
                <a:spcPct val="50000"/>
              </a:spcBef>
              <a:buFont typeface="Wingdings" pitchFamily="2" charset="2"/>
              <a:buChar char="Ø"/>
            </a:pPr>
            <a:r>
              <a:rPr lang="en-US" sz="1600" dirty="0" smtClean="0">
                <a:latin typeface="Chalkboard" charset="0"/>
                <a:ea typeface="Chalkboard" charset="0"/>
                <a:cs typeface="Chalkboard" charset="0"/>
                <a:sym typeface="Symbol"/>
              </a:rPr>
              <a:t>0 (A fails) otherwise</a:t>
            </a:r>
            <a:endParaRPr lang="en-US" sz="1600" baseline="-25000" dirty="0" smtClean="0">
              <a:solidFill>
                <a:srgbClr val="0000FF"/>
              </a:solidFill>
              <a:latin typeface="Chalkboard" charset="0"/>
              <a:ea typeface="Chalkboard" charset="0"/>
              <a:cs typeface="Chalkboard" charset="0"/>
            </a:endParaRPr>
          </a:p>
        </p:txBody>
      </p:sp>
      <p:sp>
        <p:nvSpPr>
          <p:cNvPr id="45" name="Text Box 7"/>
          <p:cNvSpPr txBox="1">
            <a:spLocks noChangeArrowheads="1"/>
          </p:cNvSpPr>
          <p:nvPr/>
        </p:nvSpPr>
        <p:spPr bwMode="auto">
          <a:xfrm>
            <a:off x="323528" y="5085184"/>
            <a:ext cx="8820472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 smtClean="0">
                <a:latin typeface="Chalkboard" charset="0"/>
                <a:ea typeface="Chalkboard" charset="0"/>
                <a:cs typeface="Chalkboard" charset="0"/>
                <a:sym typeface="Symbol"/>
              </a:rPr>
              <a:t>Definition 4.3  is </a:t>
            </a:r>
            <a:r>
              <a:rPr lang="en-US" sz="1600" dirty="0" smtClean="0">
                <a:solidFill>
                  <a:srgbClr val="0000FF"/>
                </a:solidFill>
                <a:latin typeface="Chalkboard" charset="0"/>
                <a:ea typeface="Chalkboard" charset="0"/>
                <a:cs typeface="Chalkboard" charset="0"/>
                <a:sym typeface="Symbol"/>
              </a:rPr>
              <a:t>existentially unforgeable under an adaptive chosen message attack </a:t>
            </a:r>
            <a:r>
              <a:rPr lang="en-US" sz="1600" dirty="0" smtClean="0">
                <a:latin typeface="Chalkboard" charset="0"/>
                <a:ea typeface="Chalkboard" charset="0"/>
                <a:cs typeface="Chalkboard" charset="0"/>
                <a:sym typeface="Symbol"/>
              </a:rPr>
              <a:t>or strong </a:t>
            </a:r>
            <a:r>
              <a:rPr lang="en-US" sz="1600" dirty="0" err="1" smtClean="0">
                <a:latin typeface="Chalkboard" charset="0"/>
                <a:ea typeface="Chalkboard" charset="0"/>
                <a:cs typeface="Chalkboard" charset="0"/>
                <a:sym typeface="Symbol"/>
              </a:rPr>
              <a:t>cma</a:t>
            </a:r>
            <a:r>
              <a:rPr lang="en-US" sz="1600" dirty="0" smtClean="0">
                <a:latin typeface="Chalkboard" charset="0"/>
                <a:ea typeface="Chalkboard" charset="0"/>
                <a:cs typeface="Chalkboard" charset="0"/>
                <a:sym typeface="Symbol"/>
              </a:rPr>
              <a:t>-secure if</a:t>
            </a:r>
            <a:endParaRPr lang="en-US" sz="1600" baseline="-25000" dirty="0" smtClean="0">
              <a:solidFill>
                <a:srgbClr val="0000FF"/>
              </a:solidFill>
              <a:latin typeface="Chalkboard" charset="0"/>
              <a:ea typeface="Chalkboard" charset="0"/>
              <a:cs typeface="Chalkboard" charset="0"/>
            </a:endParaRPr>
          </a:p>
        </p:txBody>
      </p:sp>
      <p:grpSp>
        <p:nvGrpSpPr>
          <p:cNvPr id="46" name="Group 58"/>
          <p:cNvGrpSpPr/>
          <p:nvPr/>
        </p:nvGrpSpPr>
        <p:grpSpPr>
          <a:xfrm>
            <a:off x="2267744" y="5495746"/>
            <a:ext cx="5256584" cy="584775"/>
            <a:chOff x="-1080120" y="868650"/>
            <a:chExt cx="4499992" cy="584775"/>
          </a:xfrm>
        </p:grpSpPr>
        <p:sp>
          <p:nvSpPr>
            <p:cNvPr id="49" name="Text Box 7"/>
            <p:cNvSpPr txBox="1">
              <a:spLocks noChangeArrowheads="1"/>
            </p:cNvSpPr>
            <p:nvPr/>
          </p:nvSpPr>
          <p:spPr bwMode="auto">
            <a:xfrm>
              <a:off x="-1080120" y="868650"/>
              <a:ext cx="4499992" cy="584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457200" indent="-457200">
                <a:spcBef>
                  <a:spcPct val="50000"/>
                </a:spcBef>
              </a:pPr>
              <a:r>
                <a:rPr lang="en-US" sz="1600" dirty="0" smtClean="0">
                  <a:latin typeface="Chalkboard" charset="0"/>
                  <a:ea typeface="Chalkboard" charset="0"/>
                  <a:cs typeface="Chalkboard" charset="0"/>
                </a:rPr>
                <a:t>              Pr [Mac-</a:t>
              </a:r>
              <a:r>
                <a:rPr lang="en-US" sz="1600" dirty="0" err="1" smtClean="0">
                  <a:latin typeface="Chalkboard" charset="0"/>
                  <a:ea typeface="Chalkboard" charset="0"/>
                  <a:cs typeface="Chalkboard" charset="0"/>
                </a:rPr>
                <a:t>sforge</a:t>
              </a:r>
              <a:r>
                <a:rPr lang="en-US" sz="1600" dirty="0" smtClean="0">
                  <a:latin typeface="Chalkboard" charset="0"/>
                  <a:ea typeface="Chalkboard" charset="0"/>
                  <a:cs typeface="Chalkboard" charset="0"/>
                </a:rPr>
                <a:t>       (n) = 1] </a:t>
              </a:r>
              <a:r>
                <a:rPr lang="en-US" sz="1600" dirty="0" smtClean="0">
                  <a:latin typeface="Chalkboard" charset="0"/>
                  <a:ea typeface="Chalkboard" charset="0"/>
                  <a:cs typeface="Chalkboard" charset="0"/>
                  <a:sym typeface="Symbol"/>
                </a:rPr>
                <a:t> </a:t>
              </a:r>
              <a:r>
                <a:rPr lang="en-US" sz="1600" dirty="0" err="1" smtClean="0">
                  <a:latin typeface="Chalkboard" charset="0"/>
                  <a:ea typeface="Chalkboard" charset="0"/>
                  <a:cs typeface="Chalkboard" charset="0"/>
                  <a:sym typeface="Symbol"/>
                </a:rPr>
                <a:t>negl</a:t>
              </a:r>
              <a:r>
                <a:rPr lang="en-US" sz="1600" dirty="0" smtClean="0">
                  <a:latin typeface="Chalkboard" charset="0"/>
                  <a:ea typeface="Chalkboard" charset="0"/>
                  <a:cs typeface="Chalkboard" charset="0"/>
                  <a:sym typeface="Symbol"/>
                </a:rPr>
                <a:t>(n)</a:t>
              </a:r>
              <a:r>
                <a:rPr lang="en-US" sz="1600" dirty="0" smtClean="0">
                  <a:latin typeface="Chalkboard" charset="0"/>
                  <a:ea typeface="Chalkboard" charset="0"/>
                  <a:cs typeface="Chalkboard" charset="0"/>
                </a:rPr>
                <a:t> </a:t>
              </a:r>
              <a:endParaRPr lang="en-US" sz="1600" dirty="0" smtClean="0">
                <a:solidFill>
                  <a:srgbClr val="0000FF"/>
                </a:solidFill>
                <a:latin typeface="Chalkboard" charset="0"/>
                <a:ea typeface="Chalkboard" charset="0"/>
                <a:cs typeface="Chalkboard" charset="0"/>
              </a:endParaRPr>
            </a:p>
          </p:txBody>
        </p:sp>
        <p:sp>
          <p:nvSpPr>
            <p:cNvPr id="50" name="Text Box 7"/>
            <p:cNvSpPr txBox="1">
              <a:spLocks noChangeArrowheads="1"/>
            </p:cNvSpPr>
            <p:nvPr/>
          </p:nvSpPr>
          <p:spPr bwMode="auto">
            <a:xfrm>
              <a:off x="769192" y="1052736"/>
              <a:ext cx="639688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457200" indent="-457200">
                <a:spcBef>
                  <a:spcPct val="50000"/>
                </a:spcBef>
              </a:pPr>
              <a:r>
                <a:rPr lang="en-US" sz="1600" dirty="0" smtClean="0">
                  <a:latin typeface="Chalkboard" charset="0"/>
                  <a:ea typeface="Chalkboard" charset="0"/>
                  <a:cs typeface="Chalkboard" charset="0"/>
                </a:rPr>
                <a:t>A, </a:t>
              </a:r>
              <a:r>
                <a:rPr lang="en-US" sz="1600" dirty="0" smtClean="0">
                  <a:latin typeface="Chalkboard" charset="0"/>
                  <a:ea typeface="Chalkboard" charset="0"/>
                  <a:cs typeface="Chalkboard" charset="0"/>
                  <a:sym typeface="Symbol"/>
                </a:rPr>
                <a:t></a:t>
              </a:r>
              <a:endParaRPr lang="en-US" sz="1600" dirty="0" smtClean="0">
                <a:solidFill>
                  <a:srgbClr val="0000FF"/>
                </a:solidFill>
                <a:latin typeface="Chalkboard" charset="0"/>
                <a:ea typeface="Chalkboard" charset="0"/>
                <a:cs typeface="Chalkboard" charset="0"/>
              </a:endParaRPr>
            </a:p>
          </p:txBody>
        </p:sp>
      </p:grpSp>
      <p:cxnSp>
        <p:nvCxnSpPr>
          <p:cNvPr id="41" name="Straight Connector 40"/>
          <p:cNvCxnSpPr/>
          <p:nvPr/>
        </p:nvCxnSpPr>
        <p:spPr>
          <a:xfrm>
            <a:off x="0" y="1340768"/>
            <a:ext cx="9144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36512" y="4941168"/>
            <a:ext cx="9144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35496" y="4005064"/>
            <a:ext cx="9144000" cy="0"/>
          </a:xfrm>
          <a:prstGeom prst="line">
            <a:avLst/>
          </a:prstGeom>
          <a:ln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Text Box 7"/>
          <p:cNvSpPr txBox="1">
            <a:spLocks noChangeArrowheads="1"/>
          </p:cNvSpPr>
          <p:nvPr/>
        </p:nvSpPr>
        <p:spPr bwMode="auto">
          <a:xfrm>
            <a:off x="5220072" y="3460649"/>
            <a:ext cx="3725253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1600" dirty="0" smtClean="0">
                <a:latin typeface="Chalkboard" charset="0"/>
                <a:ea typeface="Chalkboard" charset="0"/>
                <a:cs typeface="Chalkboard" charset="0"/>
                <a:sym typeface="Symbol"/>
              </a:rPr>
              <a:t>Q = </a:t>
            </a:r>
            <a:r>
              <a:rPr lang="en-US" altLang="zh-CN" sz="1600" dirty="0" smtClean="0">
                <a:solidFill>
                  <a:srgbClr val="FF0000"/>
                </a:solidFill>
                <a:latin typeface="Chalkboard" charset="0"/>
                <a:ea typeface="Chalkboard" charset="0"/>
                <a:cs typeface="Chalkboard" charset="0"/>
                <a:sym typeface="Symbol"/>
              </a:rPr>
              <a:t>{(</a:t>
            </a:r>
            <a:r>
              <a:rPr lang="en-US" altLang="zh-CN" sz="1600" dirty="0">
                <a:solidFill>
                  <a:srgbClr val="FF0000"/>
                </a:solidFill>
                <a:latin typeface="Chalkboard" charset="0"/>
                <a:ea typeface="Chalkboard" charset="0"/>
                <a:cs typeface="Chalkboard" charset="0"/>
                <a:sym typeface="Symbol"/>
              </a:rPr>
              <a:t>m</a:t>
            </a:r>
            <a:r>
              <a:rPr lang="en-US" altLang="zh-CN" sz="1600" baseline="-25000" dirty="0">
                <a:solidFill>
                  <a:srgbClr val="FF0000"/>
                </a:solidFill>
                <a:latin typeface="Chalkboard" charset="0"/>
                <a:ea typeface="Chalkboard" charset="0"/>
                <a:cs typeface="Chalkboard" charset="0"/>
                <a:sym typeface="Symbol"/>
              </a:rPr>
              <a:t>1</a:t>
            </a:r>
            <a:r>
              <a:rPr lang="en-US" altLang="zh-CN" sz="1600" dirty="0">
                <a:solidFill>
                  <a:srgbClr val="FF0000"/>
                </a:solidFill>
                <a:latin typeface="Chalkboard" charset="0"/>
                <a:ea typeface="Chalkboard" charset="0"/>
                <a:cs typeface="Chalkboard" charset="0"/>
                <a:sym typeface="Symbol"/>
              </a:rPr>
              <a:t>, t</a:t>
            </a:r>
            <a:r>
              <a:rPr lang="en-US" altLang="zh-CN" sz="1600" baseline="-25000" dirty="0">
                <a:solidFill>
                  <a:srgbClr val="FF0000"/>
                </a:solidFill>
                <a:latin typeface="Chalkboard" charset="0"/>
                <a:ea typeface="Chalkboard" charset="0"/>
                <a:cs typeface="Chalkboard" charset="0"/>
                <a:sym typeface="Symbol"/>
              </a:rPr>
              <a:t>1</a:t>
            </a:r>
            <a:r>
              <a:rPr lang="en-US" altLang="zh-CN" sz="1600" dirty="0">
                <a:solidFill>
                  <a:srgbClr val="FF0000"/>
                </a:solidFill>
                <a:latin typeface="Chalkboard" charset="0"/>
                <a:ea typeface="Chalkboard" charset="0"/>
                <a:cs typeface="Chalkboard" charset="0"/>
                <a:sym typeface="Symbol"/>
              </a:rPr>
              <a:t>), …,(m</a:t>
            </a:r>
            <a:r>
              <a:rPr lang="en-US" altLang="zh-CN" sz="1600" baseline="-25000" dirty="0">
                <a:solidFill>
                  <a:srgbClr val="FF0000"/>
                </a:solidFill>
                <a:latin typeface="Chalkboard" charset="0"/>
                <a:ea typeface="Chalkboard" charset="0"/>
                <a:cs typeface="Chalkboard" charset="0"/>
                <a:sym typeface="Symbol"/>
              </a:rPr>
              <a:t>l</a:t>
            </a:r>
            <a:r>
              <a:rPr lang="en-US" altLang="zh-CN" sz="1600" dirty="0">
                <a:solidFill>
                  <a:srgbClr val="FF0000"/>
                </a:solidFill>
                <a:latin typeface="Chalkboard" charset="0"/>
                <a:ea typeface="Chalkboard" charset="0"/>
                <a:cs typeface="Chalkboard" charset="0"/>
                <a:sym typeface="Symbol"/>
              </a:rPr>
              <a:t> , </a:t>
            </a:r>
            <a:r>
              <a:rPr lang="en-US" altLang="zh-CN" sz="1600" dirty="0" err="1">
                <a:solidFill>
                  <a:srgbClr val="FF0000"/>
                </a:solidFill>
                <a:latin typeface="Chalkboard" charset="0"/>
                <a:ea typeface="Chalkboard" charset="0"/>
                <a:cs typeface="Chalkboard" charset="0"/>
                <a:sym typeface="Symbol"/>
              </a:rPr>
              <a:t>t</a:t>
            </a:r>
            <a:r>
              <a:rPr lang="en-US" altLang="zh-CN" sz="1600" baseline="-25000" dirty="0" err="1">
                <a:solidFill>
                  <a:srgbClr val="FF0000"/>
                </a:solidFill>
                <a:latin typeface="Chalkboard" charset="0"/>
                <a:ea typeface="Chalkboard" charset="0"/>
                <a:cs typeface="Chalkboard" charset="0"/>
                <a:sym typeface="Symbol"/>
              </a:rPr>
              <a:t>l</a:t>
            </a:r>
            <a:r>
              <a:rPr lang="en-US" altLang="zh-CN" sz="1600" dirty="0">
                <a:solidFill>
                  <a:srgbClr val="FF0000"/>
                </a:solidFill>
                <a:latin typeface="Chalkboard" charset="0"/>
                <a:ea typeface="Chalkboard" charset="0"/>
                <a:cs typeface="Chalkboard" charset="0"/>
                <a:sym typeface="Symbol"/>
              </a:rPr>
              <a:t>)} </a:t>
            </a:r>
            <a:r>
              <a:rPr lang="en-US" altLang="zh-CN" sz="1600" dirty="0" smtClean="0">
                <a:latin typeface="Chalkboard" charset="0"/>
                <a:ea typeface="Chalkboard" charset="0"/>
                <a:cs typeface="Chalkboard" charset="0"/>
                <a:sym typeface="Symbol"/>
              </a:rPr>
              <a:t>denotes the set of all queries that A asked its oracle</a:t>
            </a:r>
            <a:endParaRPr lang="en-US" sz="1600" baseline="-25000" dirty="0" smtClean="0">
              <a:solidFill>
                <a:srgbClr val="0000FF"/>
              </a:solidFill>
              <a:latin typeface="Chalkboard" charset="0"/>
              <a:ea typeface="Chalkboard" charset="0"/>
              <a:cs typeface="Chalkboard" charset="0"/>
            </a:endParaRPr>
          </a:p>
        </p:txBody>
      </p:sp>
      <p:sp>
        <p:nvSpPr>
          <p:cNvPr id="55" name="日期占位符 5"/>
          <p:cNvSpPr>
            <a:spLocks noGrp="1"/>
          </p:cNvSpPr>
          <p:nvPr>
            <p:ph type="dt" sz="half" idx="10"/>
          </p:nvPr>
        </p:nvSpPr>
        <p:spPr>
          <a:xfrm>
            <a:off x="11088" y="6396525"/>
            <a:ext cx="2133600" cy="268139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1200" smtClean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rPr>
              <a:t>Thur, 11/10/2018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56" name="页脚占位符 9"/>
          <p:cNvSpPr>
            <a:spLocks noGrp="1"/>
          </p:cNvSpPr>
          <p:nvPr>
            <p:ph type="ftr" sz="quarter" idx="11"/>
          </p:nvPr>
        </p:nvSpPr>
        <p:spPr>
          <a:xfrm>
            <a:off x="3124200" y="6381328"/>
            <a:ext cx="2895600" cy="268139"/>
          </a:xfrm>
        </p:spPr>
        <p:txBody>
          <a:bodyPr/>
          <a:lstStyle/>
          <a:p>
            <a:pPr>
              <a:defRPr/>
            </a:pPr>
            <a:r>
              <a:rPr lang="en-US" sz="1200" smtClean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rPr>
              <a:t>S8101034Q-Modern Cryptography-Lect9.2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57" name="灯片编号占位符 10"/>
          <p:cNvSpPr>
            <a:spLocks noGrp="1"/>
          </p:cNvSpPr>
          <p:nvPr>
            <p:ph type="sldNum" sz="quarter" idx="12"/>
          </p:nvPr>
        </p:nvSpPr>
        <p:spPr>
          <a:xfrm>
            <a:off x="8507395" y="6398261"/>
            <a:ext cx="514400" cy="268139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dirty="0" smtClean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rPr>
              <a:t>11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1820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3" grpId="0"/>
      <p:bldP spid="44" grpId="0"/>
      <p:bldP spid="45" grpId="0"/>
      <p:bldP spid="5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2"/>
          <p:cNvSpPr txBox="1">
            <a:spLocks noChangeArrowheads="1"/>
          </p:cNvSpPr>
          <p:nvPr/>
        </p:nvSpPr>
        <p:spPr>
          <a:xfrm>
            <a:off x="-180528" y="-27384"/>
            <a:ext cx="9468544" cy="648072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3000" kern="0" dirty="0" smtClean="0">
                <a:solidFill>
                  <a:srgbClr val="009900"/>
                </a:solidFill>
                <a:latin typeface="Chalkboard" charset="0"/>
                <a:ea typeface="Chalkboard" charset="0"/>
                <a:cs typeface="Chalkboard" charset="0"/>
              </a:rPr>
              <a:t>What is not Captured in MAC Security Definition</a:t>
            </a:r>
            <a:endParaRPr lang="en-US" sz="3000" kern="0" dirty="0">
              <a:solidFill>
                <a:srgbClr val="009900"/>
              </a:solidFill>
              <a:latin typeface="Chalkboard" charset="0"/>
              <a:ea typeface="Chalkboard" charset="0"/>
              <a:cs typeface="Chalkboard" charset="0"/>
            </a:endParaRPr>
          </a:p>
        </p:txBody>
      </p:sp>
      <p:sp>
        <p:nvSpPr>
          <p:cNvPr id="46" name="Text Box 7"/>
          <p:cNvSpPr txBox="1">
            <a:spLocks noChangeArrowheads="1"/>
          </p:cNvSpPr>
          <p:nvPr/>
        </p:nvSpPr>
        <p:spPr bwMode="auto">
          <a:xfrm>
            <a:off x="467544" y="2736122"/>
            <a:ext cx="8856984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 smtClean="0">
                <a:latin typeface="Chalkboard" charset="0"/>
                <a:ea typeface="Chalkboard" charset="0"/>
                <a:cs typeface="Chalkboard" charset="0"/>
                <a:sym typeface="Symbol"/>
              </a:rPr>
              <a:t>&gt;&gt; Let a bank user X sends the following instruction to the bank:</a:t>
            </a:r>
            <a:endParaRPr lang="en-US" sz="1600" baseline="-25000" dirty="0" smtClean="0">
              <a:solidFill>
                <a:srgbClr val="0000FF"/>
              </a:solidFill>
              <a:latin typeface="Chalkboard" charset="0"/>
              <a:ea typeface="Chalkboard" charset="0"/>
              <a:cs typeface="Chalkboard" charset="0"/>
            </a:endParaRPr>
          </a:p>
        </p:txBody>
      </p:sp>
      <p:sp>
        <p:nvSpPr>
          <p:cNvPr id="51" name="Text Box 7"/>
          <p:cNvSpPr txBox="1">
            <a:spLocks noChangeArrowheads="1"/>
          </p:cNvSpPr>
          <p:nvPr/>
        </p:nvSpPr>
        <p:spPr bwMode="auto">
          <a:xfrm>
            <a:off x="1475656" y="3068960"/>
            <a:ext cx="504056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85750" indent="-285750">
              <a:spcBef>
                <a:spcPct val="50000"/>
              </a:spcBef>
            </a:pPr>
            <a:r>
              <a:rPr lang="en-US" sz="1600" dirty="0" smtClean="0">
                <a:latin typeface="Chalkboard" charset="0"/>
                <a:ea typeface="Chalkboard" charset="0"/>
                <a:cs typeface="Chalkboard" charset="0"/>
                <a:sym typeface="Symbol"/>
              </a:rPr>
              <a:t>“transfer $1000 from account #X to account #Y“</a:t>
            </a:r>
            <a:endParaRPr lang="en-US" sz="1600" baseline="-25000" dirty="0" smtClean="0">
              <a:solidFill>
                <a:srgbClr val="0000FF"/>
              </a:solidFill>
              <a:latin typeface="Chalkboard" charset="0"/>
              <a:ea typeface="Chalkboard" charset="0"/>
              <a:cs typeface="Chalkboard" charset="0"/>
            </a:endParaRPr>
          </a:p>
        </p:txBody>
      </p:sp>
      <p:sp>
        <p:nvSpPr>
          <p:cNvPr id="58" name="Text Box 7"/>
          <p:cNvSpPr txBox="1">
            <a:spLocks noChangeArrowheads="1"/>
          </p:cNvSpPr>
          <p:nvPr/>
        </p:nvSpPr>
        <p:spPr bwMode="auto">
          <a:xfrm>
            <a:off x="457200" y="3441362"/>
            <a:ext cx="8856984" cy="584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 smtClean="0">
                <a:latin typeface="Chalkboard" charset="0"/>
                <a:ea typeface="Chalkboard" charset="0"/>
                <a:cs typeface="Chalkboard" charset="0"/>
                <a:sym typeface="Symbol"/>
              </a:rPr>
              <a:t>&gt;&gt; What if an attacker simply sends 10 copies of the original (message, tag) pair </a:t>
            </a:r>
            <a:r>
              <a:rPr lang="en-US" sz="1600" dirty="0">
                <a:latin typeface="Chalkboard" charset="0"/>
                <a:ea typeface="Chalkboard" charset="0"/>
                <a:cs typeface="Chalkboard" charset="0"/>
                <a:sym typeface="Symbol"/>
              </a:rPr>
              <a:t>--Bank will consider each request genuine --- disaster for </a:t>
            </a:r>
            <a:r>
              <a:rPr lang="en-US" sz="1600" dirty="0" smtClean="0">
                <a:latin typeface="Chalkboard" charset="0"/>
                <a:ea typeface="Chalkboard" charset="0"/>
                <a:cs typeface="Chalkboard" charset="0"/>
                <a:sym typeface="Symbol"/>
              </a:rPr>
              <a:t>X</a:t>
            </a:r>
            <a:endParaRPr lang="en-US" sz="1600" baseline="-25000" dirty="0">
              <a:solidFill>
                <a:srgbClr val="0000FF"/>
              </a:solidFill>
              <a:latin typeface="Chalkboard" charset="0"/>
              <a:ea typeface="Chalkboard" charset="0"/>
              <a:cs typeface="Chalkboard" charset="0"/>
            </a:endParaRPr>
          </a:p>
        </p:txBody>
      </p:sp>
      <p:sp>
        <p:nvSpPr>
          <p:cNvPr id="60" name="Text Box 7"/>
          <p:cNvSpPr txBox="1">
            <a:spLocks noChangeArrowheads="1"/>
          </p:cNvSpPr>
          <p:nvPr/>
        </p:nvSpPr>
        <p:spPr bwMode="auto">
          <a:xfrm>
            <a:off x="467544" y="4142447"/>
            <a:ext cx="482453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 smtClean="0">
                <a:latin typeface="Chalkboard" charset="0"/>
                <a:ea typeface="Chalkboard" charset="0"/>
                <a:cs typeface="Chalkboard" charset="0"/>
                <a:sym typeface="Symbol"/>
              </a:rPr>
              <a:t>&gt;&gt; The above attack is called </a:t>
            </a:r>
            <a:r>
              <a:rPr lang="en-US" sz="1600" dirty="0" smtClean="0">
                <a:solidFill>
                  <a:srgbClr val="0000FF"/>
                </a:solidFill>
                <a:latin typeface="Chalkboard" charset="0"/>
                <a:ea typeface="Chalkboard" charset="0"/>
                <a:cs typeface="Chalkboard" charset="0"/>
                <a:sym typeface="Symbol"/>
              </a:rPr>
              <a:t>replay attack</a:t>
            </a:r>
            <a:endParaRPr lang="en-US" sz="1600" baseline="-25000" dirty="0" smtClean="0">
              <a:solidFill>
                <a:srgbClr val="0000FF"/>
              </a:solidFill>
              <a:latin typeface="Chalkboard" charset="0"/>
              <a:ea typeface="Chalkboard" charset="0"/>
              <a:cs typeface="Chalkboard" charset="0"/>
            </a:endParaRPr>
          </a:p>
        </p:txBody>
      </p:sp>
      <p:sp>
        <p:nvSpPr>
          <p:cNvPr id="62" name="Text Box 7"/>
          <p:cNvSpPr txBox="1">
            <a:spLocks noChangeArrowheads="1"/>
          </p:cNvSpPr>
          <p:nvPr/>
        </p:nvSpPr>
        <p:spPr bwMode="auto">
          <a:xfrm>
            <a:off x="251520" y="4509120"/>
            <a:ext cx="8856984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85750" indent="-285750">
              <a:spcBef>
                <a:spcPct val="50000"/>
              </a:spcBef>
              <a:buFont typeface="Wingdings" charset="2"/>
              <a:buChar char="q"/>
            </a:pPr>
            <a:r>
              <a:rPr lang="en-US" sz="1600" dirty="0" smtClean="0">
                <a:latin typeface="Chalkboard" charset="0"/>
                <a:ea typeface="Chalkboard" charset="0"/>
                <a:cs typeface="Chalkboard" charset="0"/>
                <a:sym typeface="Symbol"/>
              </a:rPr>
              <a:t>Why Replay Attack is not taken care in MAC Definition</a:t>
            </a:r>
            <a:endParaRPr lang="en-US" sz="1600" baseline="-25000" dirty="0" smtClean="0">
              <a:solidFill>
                <a:srgbClr val="0000FF"/>
              </a:solidFill>
              <a:latin typeface="Chalkboard" charset="0"/>
              <a:ea typeface="Chalkboard" charset="0"/>
              <a:cs typeface="Chalkboard" charset="0"/>
            </a:endParaRPr>
          </a:p>
        </p:txBody>
      </p:sp>
      <p:sp>
        <p:nvSpPr>
          <p:cNvPr id="63" name="Text Box 7"/>
          <p:cNvSpPr txBox="1">
            <a:spLocks noChangeArrowheads="1"/>
          </p:cNvSpPr>
          <p:nvPr/>
        </p:nvSpPr>
        <p:spPr bwMode="auto">
          <a:xfrm>
            <a:off x="457200" y="5682734"/>
            <a:ext cx="8136904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 smtClean="0">
                <a:latin typeface="Chalkboard" charset="0"/>
                <a:ea typeface="Chalkboard" charset="0"/>
                <a:cs typeface="Chalkboard" charset="0"/>
                <a:sym typeface="Symbol"/>
              </a:rPr>
              <a:t>&gt;&gt; Additional techniques like </a:t>
            </a:r>
            <a:r>
              <a:rPr lang="en-US" sz="1600" dirty="0" smtClean="0">
                <a:solidFill>
                  <a:srgbClr val="FF0000"/>
                </a:solidFill>
                <a:latin typeface="Chalkboard" charset="0"/>
                <a:ea typeface="Chalkboard" charset="0"/>
                <a:cs typeface="Chalkboard" charset="0"/>
                <a:sym typeface="Symbol"/>
              </a:rPr>
              <a:t>(synchronized) counters, timestamp</a:t>
            </a:r>
            <a:r>
              <a:rPr lang="en-US" sz="1600" dirty="0" smtClean="0">
                <a:latin typeface="Chalkboard" charset="0"/>
                <a:ea typeface="Chalkboard" charset="0"/>
                <a:cs typeface="Chalkboard" charset="0"/>
                <a:sym typeface="Symbol"/>
              </a:rPr>
              <a:t>, etc are used</a:t>
            </a:r>
            <a:endParaRPr lang="en-US" sz="1600" baseline="-25000" dirty="0" smtClean="0">
              <a:solidFill>
                <a:srgbClr val="0000FF"/>
              </a:solidFill>
              <a:latin typeface="Chalkboard" charset="0"/>
              <a:ea typeface="Chalkboard" charset="0"/>
              <a:cs typeface="Chalkboard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51520" y="764704"/>
            <a:ext cx="86409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ct val="50000"/>
              </a:spcBef>
              <a:buFont typeface="Wingdings" pitchFamily="2" charset="2"/>
              <a:buChar char="q"/>
            </a:pPr>
            <a:r>
              <a:rPr lang="en-US" dirty="0" smtClean="0">
                <a:latin typeface="Chalkboard" charset="0"/>
                <a:ea typeface="Chalkboard" charset="0"/>
                <a:cs typeface="Chalkboard" charset="0"/>
                <a:sym typeface="Symbol"/>
              </a:rPr>
              <a:t>If A returns (</a:t>
            </a:r>
            <a:r>
              <a:rPr lang="en-US" dirty="0" err="1" smtClean="0">
                <a:latin typeface="Chalkboard" charset="0"/>
                <a:ea typeface="Chalkboard" charset="0"/>
                <a:cs typeface="Chalkboard" charset="0"/>
                <a:sym typeface="Symbol"/>
              </a:rPr>
              <a:t>m,t</a:t>
            </a:r>
            <a:r>
              <a:rPr lang="en-US" dirty="0" smtClean="0">
                <a:latin typeface="Chalkboard" charset="0"/>
                <a:ea typeface="Chalkboard" charset="0"/>
                <a:cs typeface="Chalkboard" charset="0"/>
                <a:sym typeface="Symbol"/>
              </a:rPr>
              <a:t>) for a already queried message, we don’t consider that as the break.</a:t>
            </a:r>
            <a:endParaRPr lang="en-US" baseline="-25000" dirty="0">
              <a:solidFill>
                <a:srgbClr val="0000FF"/>
              </a:solidFill>
              <a:latin typeface="Chalkboard" charset="0"/>
              <a:ea typeface="Chalkboard" charset="0"/>
              <a:cs typeface="Chalkboard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467544" y="1486525"/>
            <a:ext cx="864096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 smtClean="0">
                <a:latin typeface="Chalkboard" charset="0"/>
                <a:ea typeface="Chalkboard" charset="0"/>
                <a:cs typeface="Chalkboard" charset="0"/>
                <a:sym typeface="Symbol"/>
              </a:rPr>
              <a:t>&gt;&gt; What it captures in real scenario?  if (</a:t>
            </a:r>
            <a:r>
              <a:rPr lang="en-US" sz="1600" dirty="0" err="1" smtClean="0">
                <a:latin typeface="Chalkboard" charset="0"/>
                <a:ea typeface="Chalkboard" charset="0"/>
                <a:cs typeface="Chalkboard" charset="0"/>
                <a:sym typeface="Symbol"/>
              </a:rPr>
              <a:t>m,t</a:t>
            </a:r>
            <a:r>
              <a:rPr lang="en-US" sz="1600" dirty="0" smtClean="0">
                <a:latin typeface="Chalkboard" charset="0"/>
                <a:ea typeface="Chalkboard" charset="0"/>
                <a:cs typeface="Chalkboard" charset="0"/>
                <a:sym typeface="Symbol"/>
              </a:rPr>
              <a:t>) is a valid pair generated by the sender, then there is no harm if the receiver accepts it even though </a:t>
            </a:r>
            <a:r>
              <a:rPr lang="en-US" sz="1600" dirty="0" err="1" smtClean="0">
                <a:latin typeface="Chalkboard" charset="0"/>
                <a:ea typeface="Chalkboard" charset="0"/>
                <a:cs typeface="Chalkboard" charset="0"/>
                <a:sym typeface="Symbol"/>
              </a:rPr>
              <a:t>adv</a:t>
            </a:r>
            <a:r>
              <a:rPr lang="en-US" sz="1600" dirty="0" smtClean="0">
                <a:latin typeface="Chalkboard" charset="0"/>
                <a:ea typeface="Chalkboard" charset="0"/>
                <a:cs typeface="Chalkboard" charset="0"/>
                <a:sym typeface="Symbol"/>
              </a:rPr>
              <a:t> forwards it (may be at a later point of time)</a:t>
            </a:r>
            <a:endParaRPr lang="en-US" sz="1600" baseline="-25000" dirty="0">
              <a:solidFill>
                <a:srgbClr val="0000FF"/>
              </a:solidFill>
              <a:latin typeface="Chalkboard" charset="0"/>
              <a:ea typeface="Chalkboard" charset="0"/>
              <a:cs typeface="Chalkboard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457200" y="2331794"/>
            <a:ext cx="309634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 smtClean="0">
                <a:latin typeface="Chalkboard" charset="0"/>
                <a:ea typeface="Chalkboard" charset="0"/>
                <a:cs typeface="Chalkboard" charset="0"/>
                <a:sym typeface="Symbol"/>
              </a:rPr>
              <a:t>&gt;&gt; Is it problematic?</a:t>
            </a:r>
            <a:endParaRPr lang="en-US" sz="1600" baseline="-25000" dirty="0">
              <a:solidFill>
                <a:srgbClr val="0000FF"/>
              </a:solidFill>
              <a:latin typeface="Chalkboard" charset="0"/>
              <a:ea typeface="Chalkboard" charset="0"/>
              <a:cs typeface="Chalkboard" charset="0"/>
            </a:endParaRPr>
          </a:p>
        </p:txBody>
      </p:sp>
      <p:sp>
        <p:nvSpPr>
          <p:cNvPr id="19" name="Text Box 7"/>
          <p:cNvSpPr txBox="1">
            <a:spLocks noChangeArrowheads="1"/>
          </p:cNvSpPr>
          <p:nvPr/>
        </p:nvSpPr>
        <p:spPr bwMode="auto">
          <a:xfrm>
            <a:off x="467544" y="4962654"/>
            <a:ext cx="867645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 smtClean="0">
                <a:latin typeface="Chalkboard" charset="0"/>
                <a:ea typeface="Chalkboard" charset="0"/>
                <a:cs typeface="Chalkboard" charset="0"/>
                <a:sym typeface="Symbol"/>
              </a:rPr>
              <a:t>&gt;&gt; Whether this attack is of concern depends on actual application scenario</a:t>
            </a:r>
            <a:endParaRPr lang="en-US" sz="1600" baseline="-25000" dirty="0" smtClean="0">
              <a:solidFill>
                <a:srgbClr val="0000FF"/>
              </a:solidFill>
              <a:latin typeface="Chalkboard" charset="0"/>
              <a:ea typeface="Chalkboard" charset="0"/>
              <a:cs typeface="Chalkboard" charset="0"/>
            </a:endParaRPr>
          </a:p>
        </p:txBody>
      </p:sp>
      <p:sp>
        <p:nvSpPr>
          <p:cNvPr id="21" name="Text Box 7"/>
          <p:cNvSpPr txBox="1">
            <a:spLocks noChangeArrowheads="1"/>
          </p:cNvSpPr>
          <p:nvPr/>
        </p:nvSpPr>
        <p:spPr bwMode="auto">
          <a:xfrm>
            <a:off x="467544" y="5322694"/>
            <a:ext cx="867645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 smtClean="0">
                <a:latin typeface="Chalkboard" charset="0"/>
                <a:ea typeface="Chalkboard" charset="0"/>
                <a:cs typeface="Chalkboard" charset="0"/>
                <a:sym typeface="Symbol"/>
              </a:rPr>
              <a:t>&gt;&gt; So it is better to deal with this in the outer protocol (that used MAC for authentication)</a:t>
            </a:r>
            <a:endParaRPr lang="en-US" sz="1600" baseline="-25000" dirty="0" smtClean="0">
              <a:solidFill>
                <a:srgbClr val="0000FF"/>
              </a:solidFill>
              <a:latin typeface="Chalkboard" charset="0"/>
              <a:ea typeface="Chalkboard" charset="0"/>
              <a:cs typeface="Chalkboard" charset="0"/>
            </a:endParaRPr>
          </a:p>
        </p:txBody>
      </p:sp>
      <p:sp>
        <p:nvSpPr>
          <p:cNvPr id="22" name="日期占位符 5"/>
          <p:cNvSpPr>
            <a:spLocks noGrp="1"/>
          </p:cNvSpPr>
          <p:nvPr>
            <p:ph type="dt" sz="half" idx="10"/>
          </p:nvPr>
        </p:nvSpPr>
        <p:spPr>
          <a:xfrm>
            <a:off x="11088" y="6396525"/>
            <a:ext cx="2133600" cy="268139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1200" smtClean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rPr>
              <a:t>Thur, 11/10/2018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23" name="页脚占位符 9"/>
          <p:cNvSpPr>
            <a:spLocks noGrp="1"/>
          </p:cNvSpPr>
          <p:nvPr>
            <p:ph type="ftr" sz="quarter" idx="11"/>
          </p:nvPr>
        </p:nvSpPr>
        <p:spPr>
          <a:xfrm>
            <a:off x="3124200" y="6381328"/>
            <a:ext cx="2895600" cy="268139"/>
          </a:xfrm>
        </p:spPr>
        <p:txBody>
          <a:bodyPr/>
          <a:lstStyle/>
          <a:p>
            <a:pPr>
              <a:defRPr/>
            </a:pPr>
            <a:r>
              <a:rPr lang="en-US" sz="1200" smtClean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rPr>
              <a:t>S8101034Q-Modern Cryptography-Lect9.2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24" name="灯片编号占位符 10"/>
          <p:cNvSpPr>
            <a:spLocks noGrp="1"/>
          </p:cNvSpPr>
          <p:nvPr>
            <p:ph type="sldNum" sz="quarter" idx="12"/>
          </p:nvPr>
        </p:nvSpPr>
        <p:spPr>
          <a:xfrm>
            <a:off x="8507395" y="6398261"/>
            <a:ext cx="514400" cy="268139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dirty="0" smtClean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rPr>
              <a:t>12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571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51" grpId="0"/>
      <p:bldP spid="58" grpId="0"/>
      <p:bldP spid="60" grpId="0"/>
      <p:bldP spid="62" grpId="0"/>
      <p:bldP spid="63" grpId="0"/>
      <p:bldP spid="17" grpId="0"/>
      <p:bldP spid="18" grpId="0"/>
      <p:bldP spid="19" grpId="0"/>
      <p:bldP spid="2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2"/>
          <p:cNvSpPr txBox="1">
            <a:spLocks noChangeArrowheads="1"/>
          </p:cNvSpPr>
          <p:nvPr/>
        </p:nvSpPr>
        <p:spPr>
          <a:xfrm>
            <a:off x="0" y="-27384"/>
            <a:ext cx="9468544" cy="576064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3000" kern="0" dirty="0" smtClean="0">
                <a:solidFill>
                  <a:srgbClr val="009900"/>
                </a:solidFill>
                <a:latin typeface="Chalkboard" charset="0"/>
                <a:ea typeface="Chalkboard" charset="0"/>
                <a:cs typeface="Chalkboard" charset="0"/>
              </a:rPr>
              <a:t>Fixed-length MAC from PRF</a:t>
            </a:r>
            <a:endParaRPr lang="en-US" sz="3000" kern="0" dirty="0">
              <a:solidFill>
                <a:srgbClr val="009900"/>
              </a:solidFill>
              <a:latin typeface="Chalkboard" charset="0"/>
              <a:ea typeface="Chalkboard" charset="0"/>
              <a:cs typeface="Chalkboard" charset="0"/>
            </a:endParaRPr>
          </a:p>
        </p:txBody>
      </p:sp>
      <p:sp>
        <p:nvSpPr>
          <p:cNvPr id="18" name="Text Box 7"/>
          <p:cNvSpPr txBox="1">
            <a:spLocks noChangeArrowheads="1"/>
          </p:cNvSpPr>
          <p:nvPr/>
        </p:nvSpPr>
        <p:spPr bwMode="auto">
          <a:xfrm>
            <a:off x="350640" y="5157192"/>
            <a:ext cx="8424936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85750" indent="-285750">
              <a:spcBef>
                <a:spcPct val="50000"/>
              </a:spcBef>
              <a:buFont typeface="Wingdings" charset="2"/>
              <a:buChar char="Ø"/>
            </a:pPr>
            <a:r>
              <a:rPr lang="en-US" sz="1600" dirty="0" smtClean="0">
                <a:latin typeface="Chalkboard" charset="0"/>
                <a:ea typeface="Chalkboard" charset="0"/>
                <a:cs typeface="Chalkboard" charset="0"/>
                <a:sym typeface="Symbol"/>
              </a:rPr>
              <a:t>If instead a </a:t>
            </a:r>
            <a:r>
              <a:rPr lang="en-US" sz="1600" dirty="0" smtClean="0">
                <a:solidFill>
                  <a:srgbClr val="0000FF"/>
                </a:solidFill>
                <a:latin typeface="Chalkboard" charset="0"/>
                <a:ea typeface="Chalkboard" charset="0"/>
                <a:cs typeface="Chalkboard" charset="0"/>
                <a:sym typeface="Symbol"/>
              </a:rPr>
              <a:t>TRF f</a:t>
            </a:r>
            <a:r>
              <a:rPr lang="en-US" sz="1600" dirty="0" smtClean="0">
                <a:latin typeface="Chalkboard" charset="0"/>
                <a:ea typeface="Chalkboard" charset="0"/>
                <a:cs typeface="Chalkboard" charset="0"/>
                <a:sym typeface="Symbol"/>
              </a:rPr>
              <a:t> was used to compute tag then </a:t>
            </a:r>
            <a:r>
              <a:rPr lang="en-US" sz="1600" dirty="0" smtClean="0">
                <a:solidFill>
                  <a:srgbClr val="0000FF"/>
                </a:solidFill>
                <a:latin typeface="Chalkboard" charset="0"/>
                <a:ea typeface="Chalkboard" charset="0"/>
                <a:cs typeface="Chalkboard" charset="0"/>
                <a:sym typeface="Symbol"/>
              </a:rPr>
              <a:t>an attacker can guess f(m) for a “new” m </a:t>
            </a:r>
            <a:r>
              <a:rPr lang="en-US" sz="1600" dirty="0" smtClean="0">
                <a:latin typeface="Chalkboard" charset="0"/>
                <a:ea typeface="Chalkboard" charset="0"/>
                <a:cs typeface="Chalkboard" charset="0"/>
                <a:sym typeface="Symbol"/>
              </a:rPr>
              <a:t>with probability at most </a:t>
            </a:r>
            <a:r>
              <a:rPr lang="en-US" sz="1600" dirty="0" smtClean="0">
                <a:solidFill>
                  <a:srgbClr val="0000FF"/>
                </a:solidFill>
                <a:latin typeface="Chalkboard" charset="0"/>
                <a:ea typeface="Chalkboard" charset="0"/>
                <a:cs typeface="Chalkboard" charset="0"/>
                <a:sym typeface="Symbol"/>
              </a:rPr>
              <a:t>2</a:t>
            </a:r>
            <a:r>
              <a:rPr lang="en-US" sz="2000" baseline="30000" dirty="0" smtClean="0">
                <a:solidFill>
                  <a:srgbClr val="0000FF"/>
                </a:solidFill>
                <a:latin typeface="Chalkboard" charset="0"/>
                <a:ea typeface="Chalkboard" charset="0"/>
                <a:cs typeface="Chalkboard" charset="0"/>
                <a:sym typeface="Symbol"/>
              </a:rPr>
              <a:t>-n </a:t>
            </a:r>
            <a:endParaRPr lang="en-US" sz="2000" baseline="30000" dirty="0" smtClean="0">
              <a:solidFill>
                <a:srgbClr val="0000FF"/>
              </a:solidFill>
              <a:latin typeface="Chalkboard" charset="0"/>
              <a:ea typeface="Chalkboard" charset="0"/>
              <a:cs typeface="Chalkboard" charset="0"/>
            </a:endParaRPr>
          </a:p>
        </p:txBody>
      </p:sp>
      <p:sp>
        <p:nvSpPr>
          <p:cNvPr id="19" name="Text Box 7"/>
          <p:cNvSpPr txBox="1">
            <a:spLocks noChangeArrowheads="1"/>
          </p:cNvSpPr>
          <p:nvPr/>
        </p:nvSpPr>
        <p:spPr bwMode="auto">
          <a:xfrm>
            <a:off x="350640" y="5805264"/>
            <a:ext cx="8855968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85750" indent="-285750">
              <a:spcBef>
                <a:spcPct val="50000"/>
              </a:spcBef>
              <a:buFont typeface="Wingdings" charset="2"/>
              <a:buChar char="Ø"/>
            </a:pPr>
            <a:r>
              <a:rPr lang="en-US" sz="1600" dirty="0" smtClean="0">
                <a:latin typeface="Chalkboard" charset="0"/>
                <a:ea typeface="Chalkboard" charset="0"/>
                <a:cs typeface="Chalkboard" charset="0"/>
                <a:sym typeface="Symbol"/>
              </a:rPr>
              <a:t>The same should hold even if a PRF is used (as key is unknown)</a:t>
            </a:r>
            <a:endParaRPr lang="en-US" sz="2000" baseline="30000" dirty="0" smtClean="0">
              <a:solidFill>
                <a:srgbClr val="0000FF"/>
              </a:solidFill>
              <a:latin typeface="Chalkboard" charset="0"/>
              <a:ea typeface="Chalkboard" charset="0"/>
              <a:cs typeface="Chalkboard" charset="0"/>
            </a:endParaRPr>
          </a:p>
        </p:txBody>
      </p:sp>
      <p:sp>
        <p:nvSpPr>
          <p:cNvPr id="21" name="Text Box 7"/>
          <p:cNvSpPr txBox="1">
            <a:spLocks noChangeArrowheads="1"/>
          </p:cNvSpPr>
          <p:nvPr/>
        </p:nvSpPr>
        <p:spPr bwMode="auto">
          <a:xfrm>
            <a:off x="107504" y="764704"/>
            <a:ext cx="9108504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85750" indent="-285750">
              <a:spcBef>
                <a:spcPct val="50000"/>
              </a:spcBef>
              <a:buFont typeface="Wingdings" pitchFamily="2" charset="2"/>
              <a:buChar char="q"/>
            </a:pPr>
            <a:r>
              <a:rPr lang="en-US" sz="1600" dirty="0">
                <a:latin typeface="Chalkboard" charset="0"/>
                <a:ea typeface="Chalkboard" charset="0"/>
                <a:cs typeface="Chalkboard" charset="0"/>
                <a:sym typeface="Symbol"/>
              </a:rPr>
              <a:t>L</a:t>
            </a:r>
            <a:r>
              <a:rPr lang="en-US" sz="1600" dirty="0" smtClean="0">
                <a:latin typeface="Chalkboard" charset="0"/>
                <a:ea typeface="Chalkboard" charset="0"/>
                <a:cs typeface="Chalkboard" charset="0"/>
                <a:sym typeface="Symbol"/>
              </a:rPr>
              <a:t>et </a:t>
            </a:r>
            <a:r>
              <a:rPr lang="en-US" sz="1600" dirty="0" smtClean="0">
                <a:solidFill>
                  <a:srgbClr val="FF0000"/>
                </a:solidFill>
                <a:latin typeface="Chalkboard" charset="0"/>
                <a:ea typeface="Chalkboard" charset="0"/>
                <a:cs typeface="Chalkboard" charset="0"/>
                <a:sym typeface="Symbol"/>
              </a:rPr>
              <a:t>F:{0, 1}</a:t>
            </a:r>
            <a:r>
              <a:rPr lang="en-US" sz="2400" baseline="30000" dirty="0" smtClean="0">
                <a:solidFill>
                  <a:srgbClr val="FF0000"/>
                </a:solidFill>
                <a:latin typeface="Chalkboard" charset="0"/>
                <a:ea typeface="Chalkboard" charset="0"/>
                <a:cs typeface="Chalkboard" charset="0"/>
                <a:sym typeface="Symbol"/>
              </a:rPr>
              <a:t>n</a:t>
            </a:r>
            <a:r>
              <a:rPr lang="en-US" sz="1600" dirty="0" smtClean="0">
                <a:solidFill>
                  <a:srgbClr val="FF0000"/>
                </a:solidFill>
                <a:latin typeface="Chalkboard" charset="0"/>
                <a:ea typeface="Chalkboard" charset="0"/>
                <a:cs typeface="Chalkboard" charset="0"/>
                <a:sym typeface="Symbol"/>
              </a:rPr>
              <a:t> x {0, 1}</a:t>
            </a:r>
            <a:r>
              <a:rPr lang="en-US" sz="2400" baseline="30000" dirty="0" smtClean="0">
                <a:solidFill>
                  <a:srgbClr val="FF0000"/>
                </a:solidFill>
                <a:latin typeface="Chalkboard" charset="0"/>
                <a:ea typeface="Chalkboard" charset="0"/>
                <a:cs typeface="Chalkboard" charset="0"/>
                <a:sym typeface="Symbol"/>
              </a:rPr>
              <a:t>n</a:t>
            </a:r>
            <a:r>
              <a:rPr lang="en-US" sz="1600" dirty="0" smtClean="0">
                <a:solidFill>
                  <a:srgbClr val="FF0000"/>
                </a:solidFill>
                <a:latin typeface="Chalkboard" charset="0"/>
                <a:ea typeface="Chalkboard" charset="0"/>
                <a:cs typeface="Chalkboard" charset="0"/>
                <a:sym typeface="Symbol"/>
              </a:rPr>
              <a:t>  {0, 1}</a:t>
            </a:r>
            <a:r>
              <a:rPr lang="en-US" sz="2400" baseline="30000" dirty="0" smtClean="0">
                <a:solidFill>
                  <a:srgbClr val="FF0000"/>
                </a:solidFill>
                <a:latin typeface="Chalkboard" charset="0"/>
                <a:ea typeface="Chalkboard" charset="0"/>
                <a:cs typeface="Chalkboard" charset="0"/>
                <a:sym typeface="Symbol"/>
              </a:rPr>
              <a:t>n</a:t>
            </a:r>
            <a:r>
              <a:rPr lang="en-US" sz="1600" dirty="0" smtClean="0">
                <a:solidFill>
                  <a:srgbClr val="FF0000"/>
                </a:solidFill>
                <a:latin typeface="Chalkboard" charset="0"/>
                <a:ea typeface="Chalkboard" charset="0"/>
                <a:cs typeface="Chalkboard" charset="0"/>
                <a:sym typeface="Symbol"/>
              </a:rPr>
              <a:t> </a:t>
            </a:r>
            <a:r>
              <a:rPr lang="en-US" sz="1600" dirty="0" smtClean="0">
                <a:latin typeface="Chalkboard" charset="0"/>
                <a:ea typeface="Chalkboard" charset="0"/>
                <a:cs typeface="Chalkboard" charset="0"/>
                <a:sym typeface="Symbol"/>
              </a:rPr>
              <a:t>be a PRF</a:t>
            </a:r>
            <a:endParaRPr lang="en-US" sz="1600" baseline="-25000" dirty="0" smtClean="0">
              <a:solidFill>
                <a:srgbClr val="0000FF"/>
              </a:solidFill>
              <a:latin typeface="Chalkboard" charset="0"/>
              <a:ea typeface="Chalkboard" charset="0"/>
              <a:cs typeface="Chalkboard" charset="0"/>
            </a:endParaRPr>
          </a:p>
        </p:txBody>
      </p:sp>
      <p:sp>
        <p:nvSpPr>
          <p:cNvPr id="22" name="Text Box 7"/>
          <p:cNvSpPr txBox="1">
            <a:spLocks noChangeArrowheads="1"/>
          </p:cNvSpPr>
          <p:nvPr/>
        </p:nvSpPr>
        <p:spPr bwMode="auto">
          <a:xfrm>
            <a:off x="396552" y="1247274"/>
            <a:ext cx="8855968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 smtClean="0">
                <a:latin typeface="Chalkboard" charset="0"/>
                <a:ea typeface="Chalkboard" charset="0"/>
                <a:cs typeface="Chalkboard" charset="0"/>
                <a:sym typeface="Symbol"/>
              </a:rPr>
              <a:t>Then  = (Gen, Mac, </a:t>
            </a:r>
            <a:r>
              <a:rPr lang="en-US" sz="1600" dirty="0" err="1" smtClean="0">
                <a:latin typeface="Chalkboard" charset="0"/>
                <a:ea typeface="Chalkboard" charset="0"/>
                <a:cs typeface="Chalkboard" charset="0"/>
                <a:sym typeface="Symbol"/>
              </a:rPr>
              <a:t>Vrfy</a:t>
            </a:r>
            <a:r>
              <a:rPr lang="en-US" sz="1600" dirty="0" smtClean="0">
                <a:latin typeface="Chalkboard" charset="0"/>
                <a:ea typeface="Chalkboard" charset="0"/>
                <a:cs typeface="Chalkboard" charset="0"/>
                <a:sym typeface="Symbol"/>
              </a:rPr>
              <a:t>) is a </a:t>
            </a:r>
            <a:r>
              <a:rPr lang="en-US" sz="1600" dirty="0" smtClean="0">
                <a:solidFill>
                  <a:srgbClr val="0000FF"/>
                </a:solidFill>
                <a:latin typeface="Chalkboard" charset="0"/>
                <a:ea typeface="Chalkboard" charset="0"/>
                <a:cs typeface="Chalkboard" charset="0"/>
                <a:sym typeface="Symbol"/>
              </a:rPr>
              <a:t>fixed-length</a:t>
            </a:r>
            <a:r>
              <a:rPr lang="en-US" sz="1600" dirty="0" smtClean="0">
                <a:latin typeface="Chalkboard" charset="0"/>
                <a:ea typeface="Chalkboard" charset="0"/>
                <a:cs typeface="Chalkboard" charset="0"/>
                <a:sym typeface="Symbol"/>
              </a:rPr>
              <a:t> MAC for n-bit strings where :</a:t>
            </a:r>
            <a:endParaRPr lang="en-US" sz="1600" baseline="-25000" dirty="0" smtClean="0">
              <a:solidFill>
                <a:srgbClr val="0000FF"/>
              </a:solidFill>
              <a:latin typeface="Chalkboard" charset="0"/>
              <a:ea typeface="Chalkboard" charset="0"/>
              <a:cs typeface="Chalkboard" charset="0"/>
            </a:endParaRPr>
          </a:p>
        </p:txBody>
      </p:sp>
      <p:grpSp>
        <p:nvGrpSpPr>
          <p:cNvPr id="38" name="Group 37"/>
          <p:cNvGrpSpPr/>
          <p:nvPr/>
        </p:nvGrpSpPr>
        <p:grpSpPr>
          <a:xfrm>
            <a:off x="179512" y="2442374"/>
            <a:ext cx="2520280" cy="626586"/>
            <a:chOff x="467544" y="4386590"/>
            <a:chExt cx="2520280" cy="626586"/>
          </a:xfrm>
        </p:grpSpPr>
        <p:grpSp>
          <p:nvGrpSpPr>
            <p:cNvPr id="23" name="Group 22"/>
            <p:cNvGrpSpPr/>
            <p:nvPr/>
          </p:nvGrpSpPr>
          <p:grpSpPr>
            <a:xfrm>
              <a:off x="1043608" y="4509120"/>
              <a:ext cx="783704" cy="504056"/>
              <a:chOff x="1763688" y="2708920"/>
              <a:chExt cx="783704" cy="504056"/>
            </a:xfrm>
          </p:grpSpPr>
          <p:sp>
            <p:nvSpPr>
              <p:cNvPr id="24" name="Rectangle 23"/>
              <p:cNvSpPr/>
              <p:nvPr/>
            </p:nvSpPr>
            <p:spPr>
              <a:xfrm>
                <a:off x="1763688" y="2708920"/>
                <a:ext cx="648072" cy="50405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halkboard" charset="0"/>
                  <a:ea typeface="Chalkboard" charset="0"/>
                  <a:cs typeface="Chalkboard" charset="0"/>
                </a:endParaRPr>
              </a:p>
            </p:txBody>
          </p:sp>
          <p:sp>
            <p:nvSpPr>
              <p:cNvPr id="25" name="Text Box 7"/>
              <p:cNvSpPr txBox="1">
                <a:spLocks noChangeArrowheads="1"/>
              </p:cNvSpPr>
              <p:nvPr/>
            </p:nvSpPr>
            <p:spPr bwMode="auto">
              <a:xfrm>
                <a:off x="1763688" y="2782089"/>
                <a:ext cx="783704" cy="3385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sz="1600" dirty="0" smtClean="0">
                    <a:latin typeface="Chalkboard" charset="0"/>
                    <a:ea typeface="Chalkboard" charset="0"/>
                    <a:cs typeface="Chalkboard" charset="0"/>
                  </a:rPr>
                  <a:t>Gen</a:t>
                </a:r>
                <a:endParaRPr lang="en-US" sz="1600" dirty="0" smtClean="0">
                  <a:solidFill>
                    <a:srgbClr val="0000FF"/>
                  </a:solidFill>
                  <a:latin typeface="Chalkboard" charset="0"/>
                  <a:ea typeface="Chalkboard" charset="0"/>
                  <a:cs typeface="Chalkboard" charset="0"/>
                </a:endParaRPr>
              </a:p>
            </p:txBody>
          </p:sp>
        </p:grpSp>
        <p:cxnSp>
          <p:nvCxnSpPr>
            <p:cNvPr id="26" name="Straight Arrow Connector 25"/>
            <p:cNvCxnSpPr/>
            <p:nvPr/>
          </p:nvCxnSpPr>
          <p:spPr>
            <a:xfrm>
              <a:off x="467544" y="4725144"/>
              <a:ext cx="583233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 Box 7"/>
            <p:cNvSpPr txBox="1">
              <a:spLocks noChangeArrowheads="1"/>
            </p:cNvSpPr>
            <p:nvPr/>
          </p:nvSpPr>
          <p:spPr bwMode="auto">
            <a:xfrm>
              <a:off x="611560" y="4386590"/>
              <a:ext cx="468052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600" dirty="0" smtClean="0">
                  <a:latin typeface="Chalkboard" charset="0"/>
                  <a:ea typeface="Chalkboard" charset="0"/>
                  <a:cs typeface="Chalkboard" charset="0"/>
                </a:rPr>
                <a:t>1</a:t>
              </a:r>
              <a:r>
                <a:rPr lang="en-US" sz="1600" baseline="30000" dirty="0" smtClean="0">
                  <a:latin typeface="Chalkboard" charset="0"/>
                  <a:ea typeface="Chalkboard" charset="0"/>
                  <a:cs typeface="Chalkboard" charset="0"/>
                </a:rPr>
                <a:t>n</a:t>
              </a:r>
              <a:endParaRPr lang="en-US" sz="1600" baseline="30000" dirty="0" smtClean="0">
                <a:solidFill>
                  <a:srgbClr val="0000FF"/>
                </a:solidFill>
                <a:latin typeface="Chalkboard" charset="0"/>
                <a:ea typeface="Chalkboard" charset="0"/>
                <a:cs typeface="Chalkboard" charset="0"/>
              </a:endParaRPr>
            </a:p>
          </p:txBody>
        </p:sp>
        <p:cxnSp>
          <p:nvCxnSpPr>
            <p:cNvPr id="28" name="Straight Arrow Connector 27"/>
            <p:cNvCxnSpPr/>
            <p:nvPr/>
          </p:nvCxnSpPr>
          <p:spPr>
            <a:xfrm>
              <a:off x="1691680" y="4725144"/>
              <a:ext cx="1152128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 Box 7"/>
            <p:cNvSpPr txBox="1">
              <a:spLocks noChangeArrowheads="1"/>
            </p:cNvSpPr>
            <p:nvPr/>
          </p:nvSpPr>
          <p:spPr bwMode="auto">
            <a:xfrm>
              <a:off x="1691680" y="4386590"/>
              <a:ext cx="1296144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600" dirty="0" err="1" smtClean="0">
                  <a:latin typeface="Chalkboard" charset="0"/>
                  <a:ea typeface="Chalkboard" charset="0"/>
                  <a:cs typeface="Chalkboard" charset="0"/>
                </a:rPr>
                <a:t>k</a:t>
              </a:r>
              <a:r>
                <a:rPr lang="en-US" sz="1600" dirty="0" err="1" smtClean="0">
                  <a:latin typeface="Chalkboard" charset="0"/>
                  <a:ea typeface="Chalkboard" charset="0"/>
                  <a:cs typeface="Chalkboard" charset="0"/>
                  <a:sym typeface="Symbol"/>
                </a:rPr>
                <a:t></a:t>
              </a:r>
              <a:r>
                <a:rPr lang="en-US" sz="1600" baseline="-25000" dirty="0" err="1" smtClean="0">
                  <a:latin typeface="Chalkboard" charset="0"/>
                  <a:ea typeface="Chalkboard" charset="0"/>
                  <a:cs typeface="Chalkboard" charset="0"/>
                  <a:sym typeface="Symbol"/>
                </a:rPr>
                <a:t>R</a:t>
              </a:r>
              <a:r>
                <a:rPr lang="en-US" sz="1600" dirty="0" smtClean="0">
                  <a:latin typeface="Chalkboard" charset="0"/>
                  <a:ea typeface="Chalkboard" charset="0"/>
                  <a:cs typeface="Chalkboard" charset="0"/>
                  <a:sym typeface="Symbol"/>
                </a:rPr>
                <a:t> {0, 1}</a:t>
              </a:r>
              <a:r>
                <a:rPr lang="en-US" sz="2000" baseline="30000" dirty="0" smtClean="0">
                  <a:latin typeface="Chalkboard" charset="0"/>
                  <a:ea typeface="Chalkboard" charset="0"/>
                  <a:cs typeface="Chalkboard" charset="0"/>
                  <a:sym typeface="Symbol"/>
                </a:rPr>
                <a:t>n</a:t>
              </a:r>
              <a:endParaRPr lang="en-US" sz="2000" baseline="30000" dirty="0" smtClean="0">
                <a:solidFill>
                  <a:srgbClr val="0000FF"/>
                </a:solidFill>
                <a:latin typeface="Chalkboard" charset="0"/>
                <a:ea typeface="Chalkboard" charset="0"/>
                <a:cs typeface="Chalkboard" charset="0"/>
              </a:endParaRPr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2843808" y="2060848"/>
            <a:ext cx="2772308" cy="1368152"/>
            <a:chOff x="3023828" y="4149080"/>
            <a:chExt cx="2772308" cy="1368152"/>
          </a:xfrm>
        </p:grpSpPr>
        <p:grpSp>
          <p:nvGrpSpPr>
            <p:cNvPr id="39" name="Group 32"/>
            <p:cNvGrpSpPr/>
            <p:nvPr/>
          </p:nvGrpSpPr>
          <p:grpSpPr>
            <a:xfrm>
              <a:off x="4039109" y="4653136"/>
              <a:ext cx="783704" cy="504056"/>
              <a:chOff x="1763688" y="2708920"/>
              <a:chExt cx="783704" cy="504056"/>
            </a:xfrm>
          </p:grpSpPr>
          <p:sp>
            <p:nvSpPr>
              <p:cNvPr id="40" name="Rectangle 39"/>
              <p:cNvSpPr/>
              <p:nvPr/>
            </p:nvSpPr>
            <p:spPr>
              <a:xfrm>
                <a:off x="1763688" y="2708920"/>
                <a:ext cx="648072" cy="50405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halkboard" charset="0"/>
                  <a:ea typeface="Chalkboard" charset="0"/>
                  <a:cs typeface="Chalkboard" charset="0"/>
                </a:endParaRPr>
              </a:p>
            </p:txBody>
          </p:sp>
          <p:sp>
            <p:nvSpPr>
              <p:cNvPr id="42" name="Text Box 7"/>
              <p:cNvSpPr txBox="1">
                <a:spLocks noChangeArrowheads="1"/>
              </p:cNvSpPr>
              <p:nvPr/>
            </p:nvSpPr>
            <p:spPr bwMode="auto">
              <a:xfrm>
                <a:off x="1763688" y="2782089"/>
                <a:ext cx="783704" cy="3385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sz="1600" dirty="0" smtClean="0">
                    <a:latin typeface="Chalkboard" charset="0"/>
                    <a:ea typeface="Chalkboard" charset="0"/>
                    <a:cs typeface="Chalkboard" charset="0"/>
                  </a:rPr>
                  <a:t>Mac</a:t>
                </a:r>
                <a:endParaRPr lang="en-US" sz="1600" dirty="0" smtClean="0">
                  <a:solidFill>
                    <a:srgbClr val="0000FF"/>
                  </a:solidFill>
                  <a:latin typeface="Chalkboard" charset="0"/>
                  <a:ea typeface="Chalkboard" charset="0"/>
                  <a:cs typeface="Chalkboard" charset="0"/>
                </a:endParaRPr>
              </a:p>
            </p:txBody>
          </p:sp>
        </p:grpSp>
        <p:grpSp>
          <p:nvGrpSpPr>
            <p:cNvPr id="43" name="Group 45"/>
            <p:cNvGrpSpPr/>
            <p:nvPr/>
          </p:nvGrpSpPr>
          <p:grpSpPr>
            <a:xfrm>
              <a:off x="3023828" y="4509120"/>
              <a:ext cx="1151271" cy="360040"/>
              <a:chOff x="503548" y="5733256"/>
              <a:chExt cx="1151271" cy="360040"/>
            </a:xfrm>
          </p:grpSpPr>
          <p:cxnSp>
            <p:nvCxnSpPr>
              <p:cNvPr id="44" name="Straight Arrow Connector 43"/>
              <p:cNvCxnSpPr/>
              <p:nvPr/>
            </p:nvCxnSpPr>
            <p:spPr>
              <a:xfrm>
                <a:off x="575556" y="6093296"/>
                <a:ext cx="943273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" name="Text Box 7"/>
              <p:cNvSpPr txBox="1">
                <a:spLocks noChangeArrowheads="1"/>
              </p:cNvSpPr>
              <p:nvPr/>
            </p:nvSpPr>
            <p:spPr bwMode="auto">
              <a:xfrm>
                <a:off x="503548" y="5733256"/>
                <a:ext cx="1151271" cy="3385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sz="1600" dirty="0" smtClean="0">
                    <a:latin typeface="Chalkboard" charset="0"/>
                    <a:ea typeface="Chalkboard" charset="0"/>
                    <a:cs typeface="Chalkboard" charset="0"/>
                  </a:rPr>
                  <a:t>m</a:t>
                </a:r>
                <a:r>
                  <a:rPr lang="en-US" sz="1600" dirty="0" smtClean="0">
                    <a:latin typeface="Chalkboard" charset="0"/>
                    <a:ea typeface="Chalkboard" charset="0"/>
                    <a:cs typeface="Chalkboard" charset="0"/>
                    <a:sym typeface="Symbol"/>
                  </a:rPr>
                  <a:t>{0, </a:t>
                </a:r>
                <a:r>
                  <a:rPr lang="en-US" sz="1600" dirty="0" smtClean="0">
                    <a:latin typeface="Chalkboard" charset="0"/>
                    <a:ea typeface="Chalkboard" charset="0"/>
                    <a:cs typeface="Chalkboard" charset="0"/>
                  </a:rPr>
                  <a:t>1}</a:t>
                </a:r>
                <a:r>
                  <a:rPr lang="en-US" sz="1600" baseline="30000" dirty="0">
                    <a:latin typeface="Chalkboard" charset="0"/>
                    <a:ea typeface="Chalkboard" charset="0"/>
                    <a:cs typeface="Chalkboard" charset="0"/>
                  </a:rPr>
                  <a:t>n</a:t>
                </a:r>
                <a:endParaRPr lang="en-US" sz="1600" baseline="30000" dirty="0" smtClean="0">
                  <a:solidFill>
                    <a:srgbClr val="0000FF"/>
                  </a:solidFill>
                  <a:latin typeface="Chalkboard" charset="0"/>
                  <a:ea typeface="Chalkboard" charset="0"/>
                  <a:cs typeface="Chalkboard" charset="0"/>
                </a:endParaRPr>
              </a:p>
            </p:txBody>
          </p:sp>
        </p:grpSp>
        <p:cxnSp>
          <p:nvCxnSpPr>
            <p:cNvPr id="47" name="Straight Arrow Connector 46"/>
            <p:cNvCxnSpPr/>
            <p:nvPr/>
          </p:nvCxnSpPr>
          <p:spPr>
            <a:xfrm>
              <a:off x="4687181" y="4941168"/>
              <a:ext cx="1108955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/>
            <p:cNvCxnSpPr/>
            <p:nvPr/>
          </p:nvCxnSpPr>
          <p:spPr>
            <a:xfrm>
              <a:off x="4319972" y="4149080"/>
              <a:ext cx="0" cy="51244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 Box 7"/>
            <p:cNvSpPr txBox="1">
              <a:spLocks noChangeArrowheads="1"/>
            </p:cNvSpPr>
            <p:nvPr/>
          </p:nvSpPr>
          <p:spPr bwMode="auto">
            <a:xfrm>
              <a:off x="4319972" y="4149080"/>
              <a:ext cx="468052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600" dirty="0" smtClean="0">
                  <a:latin typeface="Chalkboard" charset="0"/>
                  <a:ea typeface="Chalkboard" charset="0"/>
                  <a:cs typeface="Chalkboard" charset="0"/>
                </a:rPr>
                <a:t>k</a:t>
              </a:r>
              <a:endParaRPr lang="en-US" sz="1600" baseline="30000" dirty="0" smtClean="0">
                <a:solidFill>
                  <a:srgbClr val="0000FF"/>
                </a:solidFill>
                <a:latin typeface="Chalkboard" charset="0"/>
                <a:ea typeface="Chalkboard" charset="0"/>
                <a:cs typeface="Chalkboard" charset="0"/>
              </a:endParaRPr>
            </a:p>
          </p:txBody>
        </p:sp>
        <p:sp>
          <p:nvSpPr>
            <p:cNvPr id="61" name="Text Box 7"/>
            <p:cNvSpPr txBox="1">
              <a:spLocks noChangeArrowheads="1"/>
            </p:cNvSpPr>
            <p:nvPr/>
          </p:nvSpPr>
          <p:spPr bwMode="auto">
            <a:xfrm>
              <a:off x="3203848" y="5178678"/>
              <a:ext cx="2088232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285750" indent="-285750">
                <a:spcBef>
                  <a:spcPct val="50000"/>
                </a:spcBef>
              </a:pPr>
              <a:r>
                <a:rPr lang="en-US" sz="1600" dirty="0" smtClean="0">
                  <a:latin typeface="Chalkboard" charset="0"/>
                  <a:ea typeface="Chalkboard" charset="0"/>
                  <a:cs typeface="Chalkboard" charset="0"/>
                </a:rPr>
                <a:t>(Deterministic Mac)</a:t>
              </a:r>
              <a:endParaRPr lang="en-US" sz="1600" baseline="30000" dirty="0" smtClean="0">
                <a:solidFill>
                  <a:srgbClr val="0000FF"/>
                </a:solidFill>
                <a:latin typeface="Chalkboard" charset="0"/>
                <a:ea typeface="Chalkboard" charset="0"/>
                <a:cs typeface="Chalkboard" charset="0"/>
              </a:endParaRPr>
            </a:p>
          </p:txBody>
        </p:sp>
        <p:sp>
          <p:nvSpPr>
            <p:cNvPr id="66" name="Text Box 7"/>
            <p:cNvSpPr txBox="1">
              <a:spLocks noChangeArrowheads="1"/>
            </p:cNvSpPr>
            <p:nvPr/>
          </p:nvSpPr>
          <p:spPr bwMode="auto">
            <a:xfrm>
              <a:off x="4688396" y="4602614"/>
              <a:ext cx="1107740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600" dirty="0" smtClean="0">
                  <a:latin typeface="Chalkboard" charset="0"/>
                  <a:ea typeface="Chalkboard" charset="0"/>
                  <a:cs typeface="Chalkboard" charset="0"/>
                </a:rPr>
                <a:t>t:= </a:t>
              </a:r>
              <a:r>
                <a:rPr lang="en-US" sz="1600" dirty="0" err="1" smtClean="0">
                  <a:latin typeface="Chalkboard" charset="0"/>
                  <a:ea typeface="Chalkboard" charset="0"/>
                  <a:cs typeface="Chalkboard" charset="0"/>
                </a:rPr>
                <a:t>F</a:t>
              </a:r>
              <a:r>
                <a:rPr lang="en-US" sz="2400" baseline="-25000" dirty="0" err="1" smtClean="0">
                  <a:latin typeface="Chalkboard" charset="0"/>
                  <a:ea typeface="Chalkboard" charset="0"/>
                  <a:cs typeface="Chalkboard" charset="0"/>
                </a:rPr>
                <a:t>k</a:t>
              </a:r>
              <a:r>
                <a:rPr lang="en-US" sz="1600" dirty="0" smtClean="0">
                  <a:latin typeface="Chalkboard" charset="0"/>
                  <a:ea typeface="Chalkboard" charset="0"/>
                  <a:cs typeface="Chalkboard" charset="0"/>
                </a:rPr>
                <a:t>(m)</a:t>
              </a:r>
              <a:endParaRPr lang="en-US" sz="1600" baseline="30000" dirty="0" smtClean="0">
                <a:solidFill>
                  <a:srgbClr val="0000FF"/>
                </a:solidFill>
                <a:latin typeface="Chalkboard" charset="0"/>
                <a:ea typeface="Chalkboard" charset="0"/>
                <a:cs typeface="Chalkboard" charset="0"/>
              </a:endParaRPr>
            </a:p>
          </p:txBody>
        </p:sp>
      </p:grpSp>
      <p:grpSp>
        <p:nvGrpSpPr>
          <p:cNvPr id="88" name="Group 87"/>
          <p:cNvGrpSpPr/>
          <p:nvPr/>
        </p:nvGrpSpPr>
        <p:grpSpPr>
          <a:xfrm>
            <a:off x="5940152" y="2060848"/>
            <a:ext cx="3059832" cy="1080120"/>
            <a:chOff x="6084168" y="4293096"/>
            <a:chExt cx="3059832" cy="1080120"/>
          </a:xfrm>
        </p:grpSpPr>
        <p:grpSp>
          <p:nvGrpSpPr>
            <p:cNvPr id="69" name="Group 51"/>
            <p:cNvGrpSpPr/>
            <p:nvPr/>
          </p:nvGrpSpPr>
          <p:grpSpPr>
            <a:xfrm>
              <a:off x="7027441" y="4797152"/>
              <a:ext cx="783704" cy="504056"/>
              <a:chOff x="1763688" y="2708920"/>
              <a:chExt cx="783704" cy="504056"/>
            </a:xfrm>
          </p:grpSpPr>
          <p:sp>
            <p:nvSpPr>
              <p:cNvPr id="70" name="Rectangle 69"/>
              <p:cNvSpPr/>
              <p:nvPr/>
            </p:nvSpPr>
            <p:spPr>
              <a:xfrm>
                <a:off x="1763688" y="2708920"/>
                <a:ext cx="648072" cy="50405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halkboard" charset="0"/>
                  <a:ea typeface="Chalkboard" charset="0"/>
                  <a:cs typeface="Chalkboard" charset="0"/>
                </a:endParaRPr>
              </a:p>
            </p:txBody>
          </p:sp>
          <p:sp>
            <p:nvSpPr>
              <p:cNvPr id="71" name="Text Box 7"/>
              <p:cNvSpPr txBox="1">
                <a:spLocks noChangeArrowheads="1"/>
              </p:cNvSpPr>
              <p:nvPr/>
            </p:nvSpPr>
            <p:spPr bwMode="auto">
              <a:xfrm>
                <a:off x="1763688" y="2782089"/>
                <a:ext cx="783704" cy="3385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sz="1600" dirty="0" err="1" smtClean="0">
                    <a:latin typeface="Chalkboard" charset="0"/>
                    <a:ea typeface="Chalkboard" charset="0"/>
                    <a:cs typeface="Chalkboard" charset="0"/>
                  </a:rPr>
                  <a:t>Vrfy</a:t>
                </a:r>
                <a:endParaRPr lang="en-US" sz="1600" dirty="0" smtClean="0">
                  <a:solidFill>
                    <a:srgbClr val="0000FF"/>
                  </a:solidFill>
                  <a:latin typeface="Chalkboard" charset="0"/>
                  <a:ea typeface="Chalkboard" charset="0"/>
                  <a:cs typeface="Chalkboard" charset="0"/>
                </a:endParaRPr>
              </a:p>
            </p:txBody>
          </p:sp>
        </p:grpSp>
        <p:grpSp>
          <p:nvGrpSpPr>
            <p:cNvPr id="72" name="Group 54"/>
            <p:cNvGrpSpPr/>
            <p:nvPr/>
          </p:nvGrpSpPr>
          <p:grpSpPr>
            <a:xfrm>
              <a:off x="6084168" y="4746630"/>
              <a:ext cx="1656184" cy="338554"/>
              <a:chOff x="575556" y="5970766"/>
              <a:chExt cx="1656184" cy="338554"/>
            </a:xfrm>
          </p:grpSpPr>
          <p:cxnSp>
            <p:nvCxnSpPr>
              <p:cNvPr id="73" name="Straight Arrow Connector 72"/>
              <p:cNvCxnSpPr/>
              <p:nvPr/>
            </p:nvCxnSpPr>
            <p:spPr>
              <a:xfrm>
                <a:off x="575556" y="6309320"/>
                <a:ext cx="943273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4" name="Text Box 7"/>
              <p:cNvSpPr txBox="1">
                <a:spLocks noChangeArrowheads="1"/>
              </p:cNvSpPr>
              <p:nvPr/>
            </p:nvSpPr>
            <p:spPr bwMode="auto">
              <a:xfrm>
                <a:off x="864445" y="5970766"/>
                <a:ext cx="1367295" cy="3385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sz="1600" dirty="0" err="1">
                    <a:latin typeface="Chalkboard" charset="0"/>
                    <a:ea typeface="Chalkboard" charset="0"/>
                    <a:cs typeface="Chalkboard" charset="0"/>
                  </a:rPr>
                  <a:t>m</a:t>
                </a:r>
                <a:r>
                  <a:rPr lang="en-US" sz="1600" dirty="0" err="1" smtClean="0">
                    <a:latin typeface="Chalkboard" charset="0"/>
                    <a:ea typeface="Chalkboard" charset="0"/>
                    <a:cs typeface="Chalkboard" charset="0"/>
                  </a:rPr>
                  <a:t>,t</a:t>
                </a:r>
                <a:endParaRPr lang="en-US" sz="1600" baseline="30000" dirty="0" smtClean="0">
                  <a:solidFill>
                    <a:srgbClr val="0000FF"/>
                  </a:solidFill>
                  <a:latin typeface="Chalkboard" charset="0"/>
                  <a:ea typeface="Chalkboard" charset="0"/>
                  <a:cs typeface="Chalkboard" charset="0"/>
                </a:endParaRPr>
              </a:p>
            </p:txBody>
          </p:sp>
        </p:grpSp>
        <p:cxnSp>
          <p:nvCxnSpPr>
            <p:cNvPr id="75" name="Straight Arrow Connector 74"/>
            <p:cNvCxnSpPr/>
            <p:nvPr/>
          </p:nvCxnSpPr>
          <p:spPr>
            <a:xfrm>
              <a:off x="7675513" y="5085184"/>
              <a:ext cx="1468487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/>
            <p:cNvCxnSpPr/>
            <p:nvPr/>
          </p:nvCxnSpPr>
          <p:spPr>
            <a:xfrm>
              <a:off x="7308304" y="4293096"/>
              <a:ext cx="0" cy="51244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Text Box 7"/>
            <p:cNvSpPr txBox="1">
              <a:spLocks noChangeArrowheads="1"/>
            </p:cNvSpPr>
            <p:nvPr/>
          </p:nvSpPr>
          <p:spPr bwMode="auto">
            <a:xfrm>
              <a:off x="7308304" y="4293096"/>
              <a:ext cx="468052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600" dirty="0" smtClean="0">
                  <a:latin typeface="Chalkboard" charset="0"/>
                  <a:ea typeface="Chalkboard" charset="0"/>
                  <a:cs typeface="Chalkboard" charset="0"/>
                </a:rPr>
                <a:t>k</a:t>
              </a:r>
              <a:endParaRPr lang="en-US" sz="1600" baseline="30000" dirty="0" smtClean="0">
                <a:solidFill>
                  <a:srgbClr val="0000FF"/>
                </a:solidFill>
                <a:latin typeface="Chalkboard" charset="0"/>
                <a:ea typeface="Chalkboard" charset="0"/>
                <a:cs typeface="Chalkboard" charset="0"/>
              </a:endParaRPr>
            </a:p>
          </p:txBody>
        </p:sp>
        <p:sp>
          <p:nvSpPr>
            <p:cNvPr id="85" name="Text Box 7"/>
            <p:cNvSpPr txBox="1">
              <a:spLocks noChangeArrowheads="1"/>
            </p:cNvSpPr>
            <p:nvPr/>
          </p:nvSpPr>
          <p:spPr bwMode="auto">
            <a:xfrm>
              <a:off x="7632848" y="4746630"/>
              <a:ext cx="1475656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600" dirty="0" smtClean="0">
                  <a:latin typeface="Chalkboard" charset="0"/>
                  <a:ea typeface="Chalkboard" charset="0"/>
                  <a:cs typeface="Chalkboard" charset="0"/>
                </a:rPr>
                <a:t>0, if t </a:t>
              </a:r>
              <a:r>
                <a:rPr lang="en-US" sz="1600" dirty="0" smtClean="0">
                  <a:latin typeface="Chalkboard" charset="0"/>
                  <a:ea typeface="Chalkboard" charset="0"/>
                  <a:cs typeface="Chalkboard" charset="0"/>
                  <a:sym typeface="Symbol"/>
                </a:rPr>
                <a:t> </a:t>
              </a:r>
              <a:r>
                <a:rPr lang="en-US" sz="1600" dirty="0" err="1" smtClean="0">
                  <a:latin typeface="Chalkboard" charset="0"/>
                  <a:ea typeface="Chalkboard" charset="0"/>
                  <a:cs typeface="Chalkboard" charset="0"/>
                  <a:sym typeface="Symbol"/>
                </a:rPr>
                <a:t>F</a:t>
              </a:r>
              <a:r>
                <a:rPr lang="en-US" sz="1600" baseline="-25000" dirty="0" err="1" smtClean="0">
                  <a:latin typeface="Chalkboard" charset="0"/>
                  <a:ea typeface="Chalkboard" charset="0"/>
                  <a:cs typeface="Chalkboard" charset="0"/>
                  <a:sym typeface="Symbol"/>
                </a:rPr>
                <a:t>k</a:t>
              </a:r>
              <a:r>
                <a:rPr lang="en-US" sz="1600" dirty="0" smtClean="0">
                  <a:latin typeface="Chalkboard" charset="0"/>
                  <a:ea typeface="Chalkboard" charset="0"/>
                  <a:cs typeface="Chalkboard" charset="0"/>
                  <a:sym typeface="Symbol"/>
                </a:rPr>
                <a:t>(m)</a:t>
              </a:r>
              <a:endParaRPr lang="en-US" sz="1600" baseline="30000" dirty="0" smtClean="0">
                <a:solidFill>
                  <a:srgbClr val="0000FF"/>
                </a:solidFill>
                <a:latin typeface="Chalkboard" charset="0"/>
                <a:ea typeface="Chalkboard" charset="0"/>
                <a:cs typeface="Chalkboard" charset="0"/>
              </a:endParaRPr>
            </a:p>
          </p:txBody>
        </p:sp>
        <p:sp>
          <p:nvSpPr>
            <p:cNvPr id="87" name="Text Box 7"/>
            <p:cNvSpPr txBox="1">
              <a:spLocks noChangeArrowheads="1"/>
            </p:cNvSpPr>
            <p:nvPr/>
          </p:nvSpPr>
          <p:spPr bwMode="auto">
            <a:xfrm>
              <a:off x="7668344" y="5034662"/>
              <a:ext cx="1475656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600" dirty="0" smtClean="0">
                  <a:latin typeface="Chalkboard" charset="0"/>
                  <a:ea typeface="Chalkboard" charset="0"/>
                  <a:cs typeface="Chalkboard" charset="0"/>
                </a:rPr>
                <a:t>1, if t </a:t>
              </a:r>
              <a:r>
                <a:rPr lang="en-US" sz="1600" dirty="0" smtClean="0">
                  <a:latin typeface="Chalkboard" charset="0"/>
                  <a:ea typeface="Chalkboard" charset="0"/>
                  <a:cs typeface="Chalkboard" charset="0"/>
                  <a:sym typeface="Symbol"/>
                </a:rPr>
                <a:t>= </a:t>
              </a:r>
              <a:r>
                <a:rPr lang="en-US" sz="1600" dirty="0" err="1" smtClean="0">
                  <a:latin typeface="Chalkboard" charset="0"/>
                  <a:ea typeface="Chalkboard" charset="0"/>
                  <a:cs typeface="Chalkboard" charset="0"/>
                  <a:sym typeface="Symbol"/>
                </a:rPr>
                <a:t>F</a:t>
              </a:r>
              <a:r>
                <a:rPr lang="en-US" sz="1600" baseline="-25000" dirty="0" err="1" smtClean="0">
                  <a:latin typeface="Chalkboard" charset="0"/>
                  <a:ea typeface="Chalkboard" charset="0"/>
                  <a:cs typeface="Chalkboard" charset="0"/>
                  <a:sym typeface="Symbol"/>
                </a:rPr>
                <a:t>k</a:t>
              </a:r>
              <a:r>
                <a:rPr lang="en-US" sz="1600" dirty="0" smtClean="0">
                  <a:latin typeface="Chalkboard" charset="0"/>
                  <a:ea typeface="Chalkboard" charset="0"/>
                  <a:cs typeface="Chalkboard" charset="0"/>
                  <a:sym typeface="Symbol"/>
                </a:rPr>
                <a:t>(m)</a:t>
              </a:r>
              <a:endParaRPr lang="en-US" sz="1600" baseline="30000" dirty="0" smtClean="0">
                <a:solidFill>
                  <a:srgbClr val="0000FF"/>
                </a:solidFill>
                <a:latin typeface="Chalkboard" charset="0"/>
                <a:ea typeface="Chalkboard" charset="0"/>
                <a:cs typeface="Chalkboard" charset="0"/>
              </a:endParaRPr>
            </a:p>
          </p:txBody>
        </p:sp>
      </p:grpSp>
      <p:sp>
        <p:nvSpPr>
          <p:cNvPr id="89" name="Text Box 7"/>
          <p:cNvSpPr txBox="1">
            <a:spLocks noChangeArrowheads="1"/>
          </p:cNvSpPr>
          <p:nvPr/>
        </p:nvSpPr>
        <p:spPr bwMode="auto">
          <a:xfrm>
            <a:off x="179512" y="4077072"/>
            <a:ext cx="6264696" cy="338554"/>
          </a:xfrm>
          <a:prstGeom prst="rect">
            <a:avLst/>
          </a:prstGeom>
          <a:noFill/>
          <a:ln w="9525">
            <a:solidFill>
              <a:srgbClr val="333399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 smtClean="0">
                <a:latin typeface="Chalkboard" charset="0"/>
                <a:ea typeface="Chalkboard" charset="0"/>
                <a:cs typeface="Chalkboard" charset="0"/>
                <a:sym typeface="Symbol"/>
              </a:rPr>
              <a:t>Theorem </a:t>
            </a:r>
            <a:r>
              <a:rPr lang="en-US" altLang="zh-CN" sz="1600" dirty="0" smtClean="0">
                <a:latin typeface="Chalkboard" charset="0"/>
                <a:ea typeface="Chalkboard" charset="0"/>
                <a:cs typeface="Chalkboard" charset="0"/>
                <a:sym typeface="Symbol"/>
              </a:rPr>
              <a:t>4.6</a:t>
            </a:r>
            <a:r>
              <a:rPr lang="en-US" sz="1600" dirty="0" smtClean="0">
                <a:latin typeface="Chalkboard" charset="0"/>
                <a:ea typeface="Chalkboard" charset="0"/>
                <a:cs typeface="Chalkboard" charset="0"/>
                <a:sym typeface="Symbol"/>
              </a:rPr>
              <a:t>: If F is a PRF then  is a </a:t>
            </a:r>
            <a:r>
              <a:rPr lang="en-US" sz="1600" dirty="0" err="1" smtClean="0">
                <a:latin typeface="Chalkboard" charset="0"/>
                <a:ea typeface="Chalkboard" charset="0"/>
                <a:cs typeface="Chalkboard" charset="0"/>
                <a:sym typeface="Symbol"/>
              </a:rPr>
              <a:t>cma</a:t>
            </a:r>
            <a:r>
              <a:rPr lang="en-US" sz="1600" dirty="0" smtClean="0">
                <a:latin typeface="Chalkboard" charset="0"/>
                <a:ea typeface="Chalkboard" charset="0"/>
                <a:cs typeface="Chalkboard" charset="0"/>
                <a:sym typeface="Symbol"/>
              </a:rPr>
              <a:t>-secure MAC.</a:t>
            </a:r>
            <a:endParaRPr lang="en-US" sz="1600" baseline="-25000" dirty="0" smtClean="0">
              <a:solidFill>
                <a:srgbClr val="0000FF"/>
              </a:solidFill>
              <a:latin typeface="Chalkboard" charset="0"/>
              <a:ea typeface="Chalkboard" charset="0"/>
              <a:cs typeface="Chalkboard" charset="0"/>
            </a:endParaRPr>
          </a:p>
        </p:txBody>
      </p:sp>
      <p:sp>
        <p:nvSpPr>
          <p:cNvPr id="90" name="Text Box 7"/>
          <p:cNvSpPr txBox="1">
            <a:spLocks noChangeArrowheads="1"/>
          </p:cNvSpPr>
          <p:nvPr/>
        </p:nvSpPr>
        <p:spPr bwMode="auto">
          <a:xfrm>
            <a:off x="323528" y="4653136"/>
            <a:ext cx="8855968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85750" indent="-285750">
              <a:spcBef>
                <a:spcPct val="50000"/>
              </a:spcBef>
              <a:buFont typeface="Wingdings" pitchFamily="2" charset="2"/>
              <a:buChar char="Ø"/>
            </a:pPr>
            <a:r>
              <a:rPr lang="en-US" sz="1600" dirty="0" smtClean="0">
                <a:latin typeface="Chalkboard" charset="0"/>
                <a:ea typeface="Chalkboard" charset="0"/>
                <a:cs typeface="Chalkboard" charset="0"/>
                <a:sym typeface="Symbol"/>
              </a:rPr>
              <a:t>Show that if  is not  </a:t>
            </a:r>
            <a:r>
              <a:rPr lang="en-US" sz="1600" dirty="0" err="1" smtClean="0">
                <a:latin typeface="Chalkboard" charset="0"/>
                <a:ea typeface="Chalkboard" charset="0"/>
                <a:cs typeface="Chalkboard" charset="0"/>
                <a:sym typeface="Symbol"/>
              </a:rPr>
              <a:t>cma</a:t>
            </a:r>
            <a:r>
              <a:rPr lang="en-US" sz="1600" dirty="0" smtClean="0">
                <a:latin typeface="Chalkboard" charset="0"/>
                <a:ea typeface="Chalkboard" charset="0"/>
                <a:cs typeface="Chalkboard" charset="0"/>
                <a:sym typeface="Symbol"/>
              </a:rPr>
              <a:t>-secure then F is not a PRF by designing a distinguisher for F</a:t>
            </a:r>
            <a:endParaRPr lang="en-US" sz="1600" baseline="-25000" dirty="0" smtClean="0">
              <a:solidFill>
                <a:srgbClr val="0000FF"/>
              </a:solidFill>
              <a:latin typeface="Chalkboard" charset="0"/>
              <a:ea typeface="Chalkboard" charset="0"/>
              <a:cs typeface="Chalkboard" charset="0"/>
            </a:endParaRPr>
          </a:p>
        </p:txBody>
      </p:sp>
      <p:cxnSp>
        <p:nvCxnSpPr>
          <p:cNvPr id="48" name="Straight Connector 47"/>
          <p:cNvCxnSpPr/>
          <p:nvPr/>
        </p:nvCxnSpPr>
        <p:spPr>
          <a:xfrm>
            <a:off x="0" y="1844824"/>
            <a:ext cx="9144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36512" y="3573016"/>
            <a:ext cx="9144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flipV="1">
            <a:off x="2699792" y="1844824"/>
            <a:ext cx="0" cy="172819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V="1">
            <a:off x="5796136" y="1844824"/>
            <a:ext cx="0" cy="172819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89813" y="1928155"/>
            <a:ext cx="2029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Construction 4.5 </a:t>
            </a:r>
            <a:endParaRPr lang="zh-CN" altLang="en-US" dirty="0"/>
          </a:p>
        </p:txBody>
      </p:sp>
      <p:sp>
        <p:nvSpPr>
          <p:cNvPr id="51" name="日期占位符 5"/>
          <p:cNvSpPr>
            <a:spLocks noGrp="1"/>
          </p:cNvSpPr>
          <p:nvPr>
            <p:ph type="dt" sz="half" idx="10"/>
          </p:nvPr>
        </p:nvSpPr>
        <p:spPr>
          <a:xfrm>
            <a:off x="11088" y="6396525"/>
            <a:ext cx="2133600" cy="268139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1200" smtClean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rPr>
              <a:t>Thur, 11/10/2018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54" name="页脚占位符 9"/>
          <p:cNvSpPr>
            <a:spLocks noGrp="1"/>
          </p:cNvSpPr>
          <p:nvPr>
            <p:ph type="ftr" sz="quarter" idx="11"/>
          </p:nvPr>
        </p:nvSpPr>
        <p:spPr>
          <a:xfrm>
            <a:off x="3124200" y="6381328"/>
            <a:ext cx="2895600" cy="268139"/>
          </a:xfrm>
        </p:spPr>
        <p:txBody>
          <a:bodyPr/>
          <a:lstStyle/>
          <a:p>
            <a:pPr>
              <a:defRPr/>
            </a:pPr>
            <a:r>
              <a:rPr lang="en-US" sz="1200" smtClean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rPr>
              <a:t>S8101034Q-Modern Cryptography-Lect9.2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55" name="灯片编号占位符 10"/>
          <p:cNvSpPr>
            <a:spLocks noGrp="1"/>
          </p:cNvSpPr>
          <p:nvPr>
            <p:ph type="sldNum" sz="quarter" idx="12"/>
          </p:nvPr>
        </p:nvSpPr>
        <p:spPr>
          <a:xfrm>
            <a:off x="8507395" y="6398261"/>
            <a:ext cx="514400" cy="268139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dirty="0" smtClean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rPr>
              <a:t>13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0271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1" grpId="0"/>
      <p:bldP spid="22" grpId="0"/>
      <p:bldP spid="89" grpId="0" animBg="1"/>
      <p:bldP spid="90" grpId="0"/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Rounded Rectangle 108"/>
          <p:cNvSpPr/>
          <p:nvPr/>
        </p:nvSpPr>
        <p:spPr>
          <a:xfrm>
            <a:off x="155575" y="2524254"/>
            <a:ext cx="8858490" cy="428912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halkboard"/>
              <a:ea typeface="Chalkboard" charset="0"/>
              <a:cs typeface="Chalkboard" charset="0"/>
            </a:endParaRPr>
          </a:p>
        </p:txBody>
      </p:sp>
      <p:sp>
        <p:nvSpPr>
          <p:cNvPr id="10" name="Rectangle 2"/>
          <p:cNvSpPr txBox="1">
            <a:spLocks noChangeArrowheads="1"/>
          </p:cNvSpPr>
          <p:nvPr/>
        </p:nvSpPr>
        <p:spPr>
          <a:xfrm>
            <a:off x="-108520" y="-27384"/>
            <a:ext cx="9433048" cy="648072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3200" kern="0" dirty="0" smtClean="0">
                <a:solidFill>
                  <a:srgbClr val="009900"/>
                </a:solidFill>
                <a:latin typeface="Chalkboard"/>
                <a:ea typeface="Chalkboard" charset="0"/>
                <a:cs typeface="Chalkboard" charset="0"/>
              </a:rPr>
              <a:t>Security Proof</a:t>
            </a:r>
            <a:endParaRPr lang="en-US" sz="3200" kern="0" dirty="0">
              <a:solidFill>
                <a:srgbClr val="009900"/>
              </a:solidFill>
              <a:latin typeface="Chalkboard"/>
              <a:ea typeface="Chalkboard" charset="0"/>
              <a:cs typeface="Chalkboard" charset="0"/>
            </a:endParaRPr>
          </a:p>
        </p:txBody>
      </p:sp>
      <p:sp>
        <p:nvSpPr>
          <p:cNvPr id="29698" name="AutoShape 2" descr="data:image/jpeg;base64,/9j/4AAQSkZJRgABAQAAAQABAAD/2wCEAAkGBxMSEhUUExIVFBUUFBUVFxYYFRIUFBYWFhcXFhQUFhcYHiggGBsmHhQUIjEiJSorLi4uGB8zODMsNygtLiwBCgoKDg0OGxAQGywkICYsLC0sLCwsLCwsLC4sLCwsLCwsLCwsLCwsLCwsLCwsNCwsLCwsLCwsLCwsLCwsLCwsLP/AABEIANsA5gMBEQACEQEDEQH/xAAcAAEAAgMBAQEAAAAAAAAAAAAAAwQCBQYHAQj/xABKEAABAwEEBwQGBgcGBQUAAAABAAIDEQQSITEFBkFRYXGBEyKRoQcyQlJywWKCkrGy0RQjM0SiwvBDc5PS4eIVY4Oj8Rc0NVNU/8QAGwEBAAIDAQEAAAAAAAAAAAAAAAMFAQIEBgf/xAA1EQACAQIEAwYGAgICAwEAAAAAAQIDEQQSITEFQVETYXGhsdEiMoGRwfAU4ULxFVIzYpIj/9oADAMBAAIRAxEAPwD3FAEAQBAEAQBAEAQBAEAQBAEAQBAEAQFHS+k2WeO+7EnBrRm524fM7FFWrQowc5klKnKpLLE4m2aRntBq95DdjGktYOBp63XyXmcVxOrN6PKui99y3p4WnTW133kUFha3EC6d7e6fEYqt/mVIu8ZNfVkrjF6NI3dg0xNFg79a3c40cN3fpiOdTx2GzwvHZQ0rLMuq39n5fU46uCjLWGhZj1ncD34Bd+g+84dHNAPiF2UuPUpO04tLrv7fkilgJW0ZvrHbGStvMdeGW4g7QQcQeBV3TqRqRUoO6ZxSi4uzJ1uahAEAQBAEAQBAEAQBAEAQBAEAQBAEAQBAEAQBAefabtZntDjXusJjYODTRx6uBx3Bu5eX4ric9Vx5R0+vP2+hc4Onkp35v9RlDEvP1Kh0NlpkS5szexi5kYlnLJGLkT41mMzJFBaHwP7SPPJzfZe33T8js5Eg3HD8fLDz6p7r95kdaiqsbPfkztrDa2zMbIw913iCMCDuIII6L2lOpGpFSi7plLKLi7MnW5qEAQBAEAQBACUBS/4mytO9zpgtsrNO0RPFaWuyP3j71ixspJkywZCAIAgCAIAgCAwmmaxpc9wa1oqXOIDQBmSTgAgONtGv/akt0bY57eRUdo2kNlqDQjt5MHHkCOKApS2/WN3eZY7BGPcfJI9/K81wbVAZQa8W6z//ACWi5YWY/r4CLTEPpPayrmN448kBT0c3AVzoK89q8FipuUm+rPRWskjaMoASTQAVJ2ADMqsleTsjVsu2FhcASKVxptA2V40zVhRoLkQSmW32fBdcsNoRKoUpmKpxFPK7nTB3KMzVimyRF3U+0lsz4tj29oBuc0hpPUOb9lev4LWbjKm/Ffkr8fBaT+h1yvSuCAIAgCAIAgPjhUU3oDWQaGaDVz3uGwE0HWmakdToiFUUnqynb9ZYoqsiZ2hGGBDYwdovY1PIHmqzE8So0Xlbu+78s76ODnNX2RrxrfKM4G04SOB/CuOPGU3rDz/o6Xw/pLyNxovWKGYhuMbzk11Be+FwwO3DPDJWOHxlKvpF69Hv++ByVcNUp6tadTcLqIAgCAIAgKukreyBl51TUhrWNF58jzkxjdpNDwABJIAJAGhOrjrY4SaQo5gNY7G01s7Nxm//AESc+4NgPrEDpo2BoAaAABQACgA3AIDJAYyNqCN4IQHmmiD3Gg5gBp3hzcHA8agrwWMp5JuPRs9DGWaKZeLw6Rse4do7iGkBo8TX6vFcFsqc/ovz5afU0ersbiN+G7ivUcFwXax7Wa+Hl3/16lZja+X4I7+hjHb+8GCrga48tuOzLxCteKU6UaGbRPS1jkwk5yqW1sY2hy8Pippl3BFCYqGkiZFrVKGtoe/YyO71e4EeTD4het4HTfxT+n5f4OHHy0jH6nYL0BWEUsROTi3kspmGjT2yV8Zo57hXI1NCpIq+xBKTi9WZ2K3uFauvjniFiUTMJ99zdKMnCAICG12pkTbz3Bo+87AAMSeAxWs5xhFyk7IzGLk7I57S+mu1ZciD2h3rOPdN33W41Fd+4HeqHH8Zp9lloS1fOzVl9Vud1DCSUr1FoadsA3Lyzqllc+iy3sAKrow1OriJ5KSu/wB3NKlWNNZpMq2uxUzC66tKthZqNVWe6fs/1ilXhWjeLuUtXdSrBPI9s4mdISXtJtNoAIJxaKOGIr4HgV6Th2M7eOWXzLzXUrcXh+zeaOz8jp49QYoqGzWu22YjK5aXyM6xzX2nwVkcZegGkIPXMduYNrQ2zWn7JPZSHrGEBs4NKROaXF1y76wkBjcz4g+hAwNDkcwSFhtJXZlJvRFSbWSAeqXSfC006OdRp6FcFXimFp7zv4a+hPHC1ZcjWO04TIZBBedS62/JS400qGhrTSpFSa40G4Lhnx+l/hBv7L3J1gXzZL/xm1HKNg+pI75hRf8AN1ntR9fYz/EpreXofRpS1+5H/hyD+dFxjE86XqP4tH/sZDTdoHrQtP8AiM+TlsuOTXz0n+/Qx/Dg9pksWso9uF4+EtePOh8lPT47hpaSvHxXsaSwU1s0znNKRx9q6SCTuyEudGWkPa8+u5rHUJBOJIvUJJyXHj6UMU+1w7Uuqvr42/G500JyprJU07+RWssl57eya6Sl4vp3nXSKucafC3wAAyCq48Or1YyWV38LLTl6/UnnOEFds2/6UA28T3QL1dlAK1XA8RXlLLJvol05WtyHZxWqR8szjQud67sT9EbGDgK9TU7VmpieUdv3UKAkkXOryd2b2MGRtfgHUduNMeW9eg4fgMNitIylGS5OzX0dkclevVo6tJr7e5uNDSMs8dwg1JLnOw7zjt4AAADgAvWYfCxoU1CP+yrq4ntJZpG8hlDhVpqFI1YwmnsZoZI7RA17S1wqD/XRZTad0YlFSVmVbDoqOIktqSdriDQbgtpVHIjhSjDYvLQlCAIDh9IW02iQv9gVEY2Xdr+bs+VBvXjuL411ajgn8MfN83+/kuMLR7OF3uzNkOFTtyVVVw84UlUnpm+Vc31fcvXw1JFVUpOMeW5M2FQRoSZlyIpxdI710k0G4ndzVvwnG/wJTcoZk0tt1b8anHjMO66VnZokkkDhR4od4VniOM4HGQdOopR6Oydn10bIKOEr0ZZotP8AJqJHmJ7ZG5xuDhTaBmOoJHVVuErOhWTvez3WzX+i0nHtabXX1O7tmlIomh73gBwq0YlztvdaMTmvY1a0KUc03ZFJCnKbtFHN2zWWWQ0iHZt3kB0h5D1W/wAXRUWJ4y9qK+r9iwp4FLWbKsWjnSOvyEl3vOJc/pXIcMFVT7eu71Jff2OjNCmrRRs4NHsGyvP8lJDC01vr4kMq0mXo4wMgByXVGKWyIHJvcmDVKkaXPtxbZTFzEtWrRlMhliBzAPNQThGW6JIya2KNo0ax2ynmPArknhYPVaE8a0luVmdvB+zeae6e+z7JyHwkKWnjcXhtnmXfr/YdOlV3VmZNtVmlDhPE2Jz2uBkFTFVwIvkZNO2pH1lZ4bHYPESzVIqM+rS9SCpQrQXwu6/eRRExyOBGBFa0O3HaNx2ihXlquFlRm6ct1+3+pYQkpLMivabQQO7QniaAcePJbU6OupvY22pFmJMz3VeCGsvHImri5rRsaKt8qkkL1fBqbjCUrWTtb6d/MrMe1dR+5Y0k10Dse8w+qT+E8V6GKU13lJUvTfcbXQeLC6hAccK+ZH9bFFU0dielqrmyWhKEAQFW025rMM3bh89y2UWzSU0iOySukJJwaNg37iUasItyINZ7Tcs76ZvpGNnrGjiOIbePRceNqulQlNb283ojpw8M9RI0NhslKV8NyreHcGUbVa6u+Uenj1fdyJMXjnJuFPbm/YsXrx4ZBVHGZ9pj5J/4pLyv+SfBK1BPqXoIarejQTRmc7EVrgFCCAQcCDiCoq9LLsbwlc0drf2OLjWOoFTUuYSaCp2tqRjmNtRiKrJnlaPzev8Afr479CdiG1UpWopStdlN6mo3vYlRr9Exvfg+pcA0VNa3KVYMcgMRTgVZV5Sqyve/9GkcsI6HS2OytblnvWIwUSCc3IvMClRCydgUiNGZyTNYKucGjKpIAruxUsdXZGjMW2yvqxyO+rdHi+gK640Kr/x+5C6kep9M8uyID4ngfhDlL/EqPmjXtYkT55R/Zs6SH5sCw8BUf+SMfyIrkRm2ketG8cQGvHg0k+S558PxC2s/B+9jeOJpvuPsc7X1uuBpmNo4EZg8Cq+opwdpK3idMWmro+PCjzEiKNqsoOIwKgqUlLVbk0JtGhtViLXVaS07W+yRy2cwkK20Kqul914P8MmtzibjQur8c4vG0FwFLzAzs3g+643nUHLoVfYTh+HqLOpZl02+5xV8XVh8Nref2Oxs8DY2hjGhrWigAwAV0kkrIrm23dmbmg54rJg+oAgCAIDlbc8scWgEvJ3Z13b10QjdXOOcnF2W50Vgs/Zxtbtpid5OJUMnd3OqEcsbGo1yB7KN1MGztJ5XXtHm5o6qu4jpRzdHF+aOvCK88vVNeRrbTahdAaa1xr8laUatOpDtU1l6+/Qq60ZU32bWoszqAL5ticSqmLqVFs5O3hy8j0dGm4UoxfJIvC0lowbe3ioBpwrgTzIVhRxCtuRzgRG2NfWhyzBqCOYOIUWJq6am0Imu0i7uniWgcy4AeZCqoPNO/j6HRyJjo6z3a3BWtaYhpO8tyJ5hd/bQ7DfXz++5FaWfuILCKue7e66OTRQ/xF6mw940kn4/v0NpvU2camTIWTsW2ZI0ZGyZ0n7M0b/9mBr/AHYOB+I4bgdlrhcBKos9TRdOb9jjq4hRdo7l6yWJrTepV3vHvP5XjjThkrWMI01aCsc13LVlwBZNrAhZBDLGspmkolORqlTIJIrTQB2JwIycMHDkflkVipShUjlmroQnKDvFkAtl17Y5SA55IjdkJKCpaNzwATd2gVG0N8zjsBKg80dY+nj7lrh8Qqis9yZ4Vbc7EUrVFeHFaTVyWErGrjlfE8PYbr2+BG1rhtad3zUuFxM6E80fqupJUpxqRszt9DaVbaGVHdc3B7K1LTz2g7D8wQPX4fEQrwzR/wBFLWpSpSszYKciCAIAgCAIAgILdZWyxujdk4U4jcRxBoRxC1nBTi4y2ZtGTi00cJJA+F5jkGIyPsvHvN8qjYvFY/AyoTs1pyfX+y7pVo1Y3X2LMciqJwJCcSrVSkjWxXtgqLzcHtBunzune00xHXMBbwm27S25+/iYymkntsklx2FAb10baggGpzIrlht4KzpYanTuvM3UeZcinlfhS4NpJBd9UAkdT4FafxaSd9zD7ja2VgAAAoBgFLmIWXY0zEbI/wBqaf2YwP8AzDtHwfi5ete8NwF0q1ReC/PsVuKxP+EfqbOAK7kcUTzfXn0rGCQwWJrHuYaPmd3mXtrYwDjT3jhUZHNc8pWLbDYJzWaWiOAtHpH0o81NseODWxsA4d1oWudncsFRXIrN160kP32fq8n70zs2/h0f+vqXLJ6S9JxkH9KLwPZeyJwPM3b3mmdmksDRfI63RHpiBoLVZ6b3wmor/dvOH2uikjVXM4K3DJbwd/E7DRuulgn9S1Rgn2XnsneD6V6KdTi9mV1TDVYfNFmGuroH2Ge/IwXYzIx18VErBeiLCDW9eApTHFJpOLTMYfMqsbK+pzfo+157elntLv1uUchw7T6Lvp8dvPPyuNweT44bc10/o9FUpZNVsdvKqy5hGttjNq15k0GVbJbHwSCRmYwI2Obtafz2Fd2ExMqE8y25rqYrUVVjZnolitbZY2yMNWuFRv4g7iDUHkvXQmpxUo7MopRcXZk62NQgCAIAgCAICvbbHHK27I0OGe0EHe0jFp4haTpxqRyyV0bRk4u8WclrBot1maHxuvtLrpD+6W1BoS9oOFQBlmRivO8Q4TTpx7Sne3Nb29Cyw+KlUlllY1sNsJzaW9WkHlQ18QFQyoW2Z22Zja7bdaaZnBvFxy/rgVtTw93qGilCylBuAHguxvmbmxsyjkyNmzhUWYiZnJ3iIwaVFXEYEMyoDsLshycditOF4T+RUzS+WPm+S/fycOLrdnGy3ZeYAKACgGAAwAGwBetKU879Keu5habJZ30lcKSvBxjafYB2PIzOwcThBVnbRFpgMJ2jzy29TxpcxfBDIQBAEAQBDFi3Zj/W3mFpI230PadSdYza4bsh/XRABx99uTZOeFDx5hecxuH7GV47Py7jmlDI7G5tGS4kzMTVzBTwJUbrU/SPZymJx7svq7hIB/MB4gb1ecKxFn2T57FfjqN1nX1O3V6VYQBAEAQBAEAQGEsTXNLXAOaRQggEEHMEHNGrhOxwetWjY4HsbE5wLgXFpN9rWjAUr3qk1zJ9Urz/ABLD0KVsqs39i2wdWpUvmeiNIyPGpJcd5phyAy+9VbfJHdYmYtWZL9nUEmRs2MRUVyJk+jCHNL877nY/RaSxtOFG1+sV7bhlHssNFc3q/r/R57FzzVX3aHOekHXJthjuRkG0yDuDPswcO0d8htPAFdlSeVG+Dwjry/8AVb+x4PLIXEucS5ziSSSSSSakknMkrjbuemjFRVlsYrBsEAQBAEAQBAWrOtWbI6DQGknWaZkrfZNHD3mH12/McQFy4iiqsHB/rE45o2PYXSBzQ5pqHAEHYQRUFeXs07M50a+ZTwJEV6nMGhBBB3OBq09CAVNCTjJSXISSkrM9N0ZbBNEyQYXmgkbjk4dCCOi9jSqKpBTXM89ODhJxfItLc0CAIAgCAIAgCA871ktF+0yHY0iMcmjH+IvXmeJ1M1drpoXWChlpLvNaq86zJixIwXYCueRqzDT2k/0azSzbWMN34zgz+IhZw1LtasYdX5cyOSOB0R6TXWexMgbDemjaWNkc7uXam6S3MkAgUrs6L3KrWjaxXz4XmquV/h8zhLba3zSOkleXveauccyf62ZBQNtu7LWnTjTioxWhAsG4QBDBGZdy3ykDra6GTX1WrRJCdzJYJAgCAuWcLRmyNjHko2SI9J1Jt3aWUNJxicY/q+szwBp9Vee4hTyV79dfc55xtJm0mKigEQqQydfqLaaxyR+48OHBslcPtNeeq9FwqpmouPR+pUY+FqmbqdOrQ4QgCAIAgCAIAgPK5pLznu9573facXfNePxEs1WT736noaStCK7kYqEkMgtWYLET1FKJho5L0p2+7Zo4gcZZKni2MVPm5isOE0r1XPovX9Zrb4keXL0BKFlGrdlcjvFTqKKt16jd7i8VhwRtHEVFzPj3YLXJYkeIc1axGECJ4IHOyGG/YtJSS3OqlRnPWK+pK6EjctMyOp0ZowWSIyYMUMl+ztUbN0XmhRkiOs9H89JJWV9ZjXAfCSCf4wqzicLxjLvt9/8ARFWWqZ1spVfEjI1sZN/qTJS0Ob70RPVrm0/G5XHCJfHKPciv4gvhTO3V8VQQBAEAQBAEAQHk0WQrnQeK8ZU+d+LPRx+VGa0Nj7VYsDKMrEkYPN/Sba71payuEcQ+08lx8riueF08tJy6v0/WYjuzkFZG4WUayV00RBdFynSbdkWodHyO2Acz+SidaKLCnwvET1sl4v2uTnQcxyDTwBx8wte3gyf/AIbErVWf190ifRurshcTKwtaNmFXHpsWk6qS+E6MHw2Up/8A7KyXLr9uRtpLJ7LRjsaBU4bgMVzZrasuqsYUo62S+xXm0JaDiLNOf+hN/lWv8mit5x/+l7ldOvRe0jT22yvZ67HMP0mltfFdFOpGXyu/gclSUH8SaMIGrdmqNjAxRNm6LIWpIjeamPpah9KN7fwu/kXHjlej9V++ZpW2Xj+Gdy8qpRCfFkG51P8A/dD+6k+9itOE/wDmfh+UcOP/APGvE71eiKgIAgCAIAgCAIDy20x3ZHt92R7fBxAXkMTFxrST6s9BRd6cX3EagJQgAKA8i1tmv2yc/Tu/YAb/ACr0OEjloxXd6msTULoNwgLFiiFa71rOTehNhKEU89tX++ZvrHGoGXdKJ1OgrD2jrrW33ZnY1oORe72eWJOwFQV8TSw8c1R+C5vw/bHNjcZGk8i36e52Nm1fjH7Q3zuFWs8sT1PRefr8ZrT0gsq+7+/skU88TVlzt4Gzs1mjjFI2NZ8LQ2vOmarJ1p1HeTb8SB6u7JS5R7mSN5qKHEbti2irCxodLaq2SepdEGOPtx0Y6u80wd1BVjh8fiKW0rro9V++AWmxxOltTZ4KmP8AXM3tFJAOLNv1a8grzD8SpVdJfC/L7+5NGp1Of+WB4cCrA6Y6q6N3qbAXWi+B3Y2uqdl5wuhvOhJ6LkxskqeXmyOs1ojuCqkhPkb6gHeAfFZas7GEdBqVHW0OPuxO8XObT8JVtwiPxyfccHEH8CXedwr8qggCAIAgCAIAgPPtaLPctL9zw2QdRdPmwnqvN8Up5a+bqv6LnBTzUrdDVKtOwIAEB43pRt6WR2+R58XEr0tPSKXcjMV8KKBCkB8KyYexes2ahZY0tNDp9XtGvtMgjYboABe+lbjd9NrjQgDmcguPFYiOHhmlvyXV+3UkxOL7GOWHzPy7/b+j1TR1ijgjEcbbrR1JJzc45ucdpK8lWqTrTc5u7/fIpe9m1stjc/gP62KWhgZ1n0IalaMCafR932j5Ketw5U+ZpDEOXIoStouBwsdCdyIuWVE2MC5SJAhe9SxiZNdbLLFIavjY873Ma4+YXXTlOHytr6mbIwa0AUaAAMgAAB0C31erMpWPkjw0VP8AW4DeVlK+gMYGkNAOdMeazJ3YWx2Ootn7ssnvOawcmCpPi8j6qv8AhNO1Jy6v0KrHzvNR6HUq1OAIAgCAIAgCAIDmtd7FejbKM4zR3wPoPJwb0qqzilHPSzrePpzO3A1Ms8r5nHLzhcBAAgPJbXF3nfE77yvRReiN4r4V4FGSFSJhoryRLdM0ktC3ZGFz2taKucQ0DeSaAKGTUVdndnUPiZ7Tq7optlhEYxce893vPOZ5DADgAvJ4utKvUcntyXRFfKTlJye7NxE4DErlS1NGTOtzthpyz8VL201pF2NOyjzIjaHe87xK0zTe7f3Nskehi6YnNatNmcqRG5y2UTJC+RSxgZK8kimjE2KspJyNOlfmpopLcEdx21/g0D76ra66DU+thANcSd5NfDYOiOT2FjMnrw2ncAsJNuyDdldnpWhrF2MLI9oHe4uOLz4kr2FGkqVNQXI8/Vnnm5F1SkYQBAEAQBAEAQGE8TXtLXCrXAtI3g4ELDSaszKdndHmdvsboZHRuzacD7zT6ruoz4gryeKoOjUceXLwL6hVVSCkQLmJggPM9JxXZpRukf8AiJH3q+pO8IvuRLD5UUnxqS5mxC+BbJmGjp/R3omrjaHjBlWx8XZOd0GHMncq7iNXTs1z3NJzzJL9ueiNlVI4EdiQTLTszFj72q1yCw7VZyCxiZVlQM2I3SqRQFiF0ikUTJGSt7GT4gCAIDdap6O7Wa+R3IiDwMmbB09b7KtuF4fNPtHstvH+jgx1bLHIt36HeL0BUhAEAQBAEAQBAEAQGl1n0P27A5g/WsqW7Lw2sJ47OIGyq48bhe3hZbrb2OnDV+ylrtzOC8thBwIIwII2FeXlFxdnuXaaauj6tTJwut1muWgu2SNDhzADXDyafrK3wc81O3QlpPdGlouolsWtG6PfO8MZzc7Y0bz8htUdWrGnHMyObynoljszYmNjYKNYAB+Z4nPqqWc3OTk+ZAlYnDlpYyfQ9YymDLtFjKD52iZQfC9ZymTElZsAgCAIAgJbJZnyvbGwVc7wA2uduA/IZkKehQlWmoR/0R1aqpxzM9H0bYWwRtjbk0Yna4nFzjxJXq6VONOChHZFDObnJyZaUhoEAQBAEAQBAEAQBAEBzOs2r9+s0I7/ALbPfptH06eKrMdgVV+OHzev9nbhcV2fwy29DjJKlpu4GhA2UO47sV561pWkW97rQpaT0ey0xgEkbWu2tOWI8iFJSqyoyujKfNGgh1QfXvytu/RBLj44DzXa8dG2iJHVfQ6HR9njibchbhXvOrmdpLvaPAZcFxVJSm802RXuXlCZCAIAgCAIAgCAIAgM4IXPcGMbec7IDzJ3AbSpaVKVWShBamlSpGEc0jvtA6GbZmZ3pHUvu+5rdzR/qvUYXCxoQst+bKSvXdWV3sbVdJAEAQBAEAQBAEAQBAEAQBAaPT2rrZ6vZRku/wBl/B4G36Qx55LixeBhXV9pdfc6aGJlS03RwtssD4nlrw6N+eyjvpNqC13MY7156tRqUXlqL98S3p1IVFeLIuwB9Yl3M4eAoD4KHN00JLE7WblgAsO5LC5isGQgCAks8BeaDqdgW0YtmspKJdkhDRQf+VJKKREpNu5QkbQqImRisGQgLejNGS2g0jGANC8+o3hX2jwHWi7MNgqld6aLqc9bEQpb79Du9D6Ijs7aNxcfWefWd+Q4D/VejoYeFCOWP+ynq1pVXeRsFORBAEAQBAEAQBAEAQBAEAQBAEBBbLHHK27IwObuOw7wcweIWs4RmrSV0bRk4u6Zy2kdUXDGB14e480cPhft5HxVPX4SnrSf0fuWFLH8pr6nO2qB8RpI10Z2XhQH4Tk7oSqmrh6lJ/Greh3wqwn8rPjZCFFc3aJBKDmAVnN1NcvQyDWHYR1WfhHxGbY49xPVZWU1bkT/AKQAKDALbP0Ncje5XlnqtHI3USrI5aG6J7DYJZv2UZcPeyZ9o4HpUrqo4OtV+VadXoiGpiKdPdnTaM1RaMZ3Xz7jahnU5u8hwKuMPwunDWp8T8ivq46UtIaep00UYaA1oDQBQAAAAbgBkrNK2iOFu5ksgIAgCAIAgCAIAgCAIAgCAIAgCAIAgMXsBFCAQcwRUHogNTadWLM/KO4foEsH2R3fJclTA0Kmrj9tPQ6IYqrHZmsm1MHsTkfGxr/wlq5J8Ipv5ZNeZ0R4hPmkVX6oTDKSM8w9v5qB8Hlyn5f2SLiC5xMBqnafei+3J/kWP+Hn/wBkZ/5CHRkrNT5jnMxvJrn/ADatlwd85+X9mr4guUfMuQams9uZ7uDQ1g86nzXRDhNFfM2yKWPqPZJG0smr9mjxEQJG19XkcRerTouynhaNP5Yo5516k92bNdBCEAQBAEAQBAEAQBAEAQBAEAQBAEAQBAEAQBAEAQBAEAQBAEAQBAEAQBAEAQBAEAQBAEAQBAEAQBAEAQBAEAQBAEAQBAEAQBAEAQBAEAQBAEAQBAEAQBAEAQBAEAQBAYueBmQEBE+1sGbh5n7kBC/SkY2k9CgK79PRjY/wH5oCvJrMwew/+H80BXk1uaP7J32ggK79dgP7A/bH+VAQP19A/dz/AIn+1AQu9IgH7t/3P9qAid6SwP3Y/wCKP8qAwPpRYM7M/pI0/JAfP/VeAZ2eboYz95CAzb6WrHtitA+rEf50BNH6V9HH1nSs5xOP4KoC3Z/Sbop+H6WG/HHPGPF7APNAbexa1WGbCK22Z53NmiLvCtUBt2uByxQH1AEAQBAEAQBAEAQBAEBFKCgKMwQFKVAU5UBTlQFKVAU5UBTlQFOVAUpUBTlQFKVAU5UBTlQFOVAUpigKogMhoxhkJyDWl58ACgOm1b1W03eBskNrgxzLn2Zm+tHlt4cgUB+itULPbI7KxtulZNaBW89goKeyDgA4jeAPmQN0gCAIAgCAIAgCAIAgCAIDB0TTm0HoEBE6xRnNg8KICCTRMJ9jzcPmgNZatFxDJn8TvzQGotdhjGTfN35oDTWiFu7zKA1loYEBRc1AYGBp2eZQFuyaLid6zK/WePuKA3Fm1VsjqVir/wBSUfc5AdDY/R7o4gE2ap4y2g+V9AXo9Q9Gj9ziPxAv/ESgL9m1asUfqWOzt5QxD5IDZxxhoo0ADgAEBkgCAIAgCA/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latin typeface="Chalkboard"/>
              <a:ea typeface="Chalkboard" charset="0"/>
              <a:cs typeface="Chalkboard" charset="0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H="1" flipV="1">
            <a:off x="5349590" y="3263498"/>
            <a:ext cx="1728192" cy="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 flipH="1">
            <a:off x="5395708" y="3753812"/>
            <a:ext cx="1656182" cy="0"/>
          </a:xfrm>
          <a:prstGeom prst="straightConnector1">
            <a:avLst/>
          </a:prstGeom>
          <a:ln w="19050">
            <a:solidFill>
              <a:srgbClr val="0000FF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 Box 7"/>
          <p:cNvSpPr txBox="1">
            <a:spLocks noChangeArrowheads="1"/>
          </p:cNvSpPr>
          <p:nvPr/>
        </p:nvSpPr>
        <p:spPr bwMode="auto">
          <a:xfrm>
            <a:off x="6607508" y="2946430"/>
            <a:ext cx="484772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 smtClean="0">
                <a:solidFill>
                  <a:srgbClr val="FF0000"/>
                </a:solidFill>
                <a:latin typeface="Chalkboard"/>
                <a:ea typeface="Chalkboard" charset="0"/>
                <a:cs typeface="Chalkboard" charset="0"/>
                <a:sym typeface="Symbol"/>
              </a:rPr>
              <a:t>m</a:t>
            </a:r>
            <a:r>
              <a:rPr lang="en-US" sz="1600" baseline="-25000" dirty="0" smtClean="0">
                <a:solidFill>
                  <a:srgbClr val="FF0000"/>
                </a:solidFill>
                <a:latin typeface="Chalkboard"/>
                <a:ea typeface="Chalkboard" charset="0"/>
                <a:cs typeface="Chalkboard" charset="0"/>
                <a:sym typeface="Symbol"/>
              </a:rPr>
              <a:t>1</a:t>
            </a:r>
            <a:endParaRPr lang="en-US" sz="2200" baseline="-25000" dirty="0" smtClean="0">
              <a:solidFill>
                <a:srgbClr val="FF0000"/>
              </a:solidFill>
              <a:latin typeface="Chalkboard"/>
              <a:ea typeface="Chalkboard" charset="0"/>
              <a:cs typeface="Chalkboard" charset="0"/>
            </a:endParaRPr>
          </a:p>
        </p:txBody>
      </p:sp>
      <p:sp>
        <p:nvSpPr>
          <p:cNvPr id="53" name="Text Box 7"/>
          <p:cNvSpPr txBox="1">
            <a:spLocks noChangeArrowheads="1"/>
          </p:cNvSpPr>
          <p:nvPr/>
        </p:nvSpPr>
        <p:spPr bwMode="auto">
          <a:xfrm>
            <a:off x="5220071" y="3378478"/>
            <a:ext cx="134226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 smtClean="0">
                <a:solidFill>
                  <a:srgbClr val="0000FF"/>
                </a:solidFill>
                <a:latin typeface="Chalkboard"/>
                <a:ea typeface="Chalkboard" charset="0"/>
                <a:cs typeface="Chalkboard" charset="0"/>
                <a:sym typeface="Symbol"/>
              </a:rPr>
              <a:t>(m</a:t>
            </a:r>
            <a:r>
              <a:rPr lang="en-US" sz="1600" baseline="-25000" dirty="0" smtClean="0">
                <a:solidFill>
                  <a:srgbClr val="0000FF"/>
                </a:solidFill>
                <a:latin typeface="Chalkboard"/>
                <a:ea typeface="Chalkboard" charset="0"/>
                <a:cs typeface="Chalkboard" charset="0"/>
                <a:sym typeface="Symbol"/>
              </a:rPr>
              <a:t>1</a:t>
            </a:r>
            <a:r>
              <a:rPr lang="en-US" sz="1600" dirty="0" smtClean="0">
                <a:solidFill>
                  <a:srgbClr val="0000FF"/>
                </a:solidFill>
                <a:latin typeface="Chalkboard"/>
                <a:ea typeface="Chalkboard" charset="0"/>
                <a:cs typeface="Chalkboard" charset="0"/>
                <a:sym typeface="Symbol"/>
              </a:rPr>
              <a:t>, y</a:t>
            </a:r>
            <a:r>
              <a:rPr lang="en-US" sz="1600" baseline="-25000" dirty="0" smtClean="0">
                <a:solidFill>
                  <a:srgbClr val="0000FF"/>
                </a:solidFill>
                <a:latin typeface="Chalkboard"/>
                <a:ea typeface="Chalkboard" charset="0"/>
                <a:cs typeface="Chalkboard" charset="0"/>
                <a:sym typeface="Symbol"/>
              </a:rPr>
              <a:t>1</a:t>
            </a:r>
            <a:r>
              <a:rPr lang="en-US" sz="1600" dirty="0" smtClean="0">
                <a:solidFill>
                  <a:srgbClr val="0000FF"/>
                </a:solidFill>
                <a:latin typeface="Chalkboard"/>
                <a:ea typeface="Chalkboard" charset="0"/>
                <a:cs typeface="Chalkboard" charset="0"/>
                <a:sym typeface="Symbol"/>
              </a:rPr>
              <a:t>) </a:t>
            </a:r>
            <a:endParaRPr lang="en-US" sz="2400" baseline="-25000" dirty="0" smtClean="0">
              <a:solidFill>
                <a:srgbClr val="0000FF"/>
              </a:solidFill>
              <a:latin typeface="Chalkboard"/>
              <a:ea typeface="Chalkboard" charset="0"/>
              <a:cs typeface="Chalkboard" charset="0"/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 flipH="1" flipV="1">
            <a:off x="1914873" y="3263498"/>
            <a:ext cx="1144959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Box 7"/>
          <p:cNvSpPr txBox="1">
            <a:spLocks noChangeArrowheads="1"/>
          </p:cNvSpPr>
          <p:nvPr/>
        </p:nvSpPr>
        <p:spPr bwMode="auto">
          <a:xfrm>
            <a:off x="2738412" y="2924944"/>
            <a:ext cx="46543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latin typeface="Chalkboard"/>
                <a:ea typeface="Chalkboard" charset="0"/>
                <a:cs typeface="Chalkboard" charset="0"/>
                <a:sym typeface="Symbol"/>
              </a:rPr>
              <a:t>m</a:t>
            </a:r>
            <a:r>
              <a:rPr lang="en-US" sz="1600" baseline="-25000" dirty="0" smtClean="0">
                <a:latin typeface="Chalkboard"/>
                <a:ea typeface="Chalkboard" charset="0"/>
                <a:cs typeface="Chalkboard" charset="0"/>
                <a:sym typeface="Symbol"/>
              </a:rPr>
              <a:t>1</a:t>
            </a:r>
            <a:endParaRPr lang="en-US" sz="2200" baseline="-25000" dirty="0" smtClean="0">
              <a:solidFill>
                <a:srgbClr val="0000FF"/>
              </a:solidFill>
              <a:latin typeface="Chalkboard"/>
              <a:ea typeface="Chalkboard" charset="0"/>
              <a:cs typeface="Chalkboard" charset="0"/>
            </a:endParaRPr>
          </a:p>
        </p:txBody>
      </p:sp>
      <p:pic>
        <p:nvPicPr>
          <p:cNvPr id="24" name="Picture 2" descr="https://encrypted-tbn2.gstatic.com/images?q=tbn:ANd9GcTzn8pYNTIsYJz-1hUwTp5TSpxO5EgNfXDt7DtIKuSZFDDgZWG_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9865" y="3053581"/>
            <a:ext cx="682614" cy="682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 descr="http://www.mytinyphone.com/uploads/users/redding666/560334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6915" y="3016116"/>
            <a:ext cx="697093" cy="720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4139952" y="2545159"/>
            <a:ext cx="43204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 dirty="0">
                <a:latin typeface="Chalkboard"/>
                <a:sym typeface="Symbol"/>
              </a:rPr>
              <a:t>D</a:t>
            </a:r>
            <a:r>
              <a:rPr lang="en-US" sz="1400" dirty="0" smtClean="0">
                <a:latin typeface="Chalkboard"/>
                <a:sym typeface="Symbol"/>
              </a:rPr>
              <a:t> </a:t>
            </a:r>
            <a:endParaRPr lang="en-US" sz="1400" baseline="-25000" dirty="0">
              <a:latin typeface="Chalkboard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8357038" y="2617167"/>
            <a:ext cx="3194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 smtClean="0">
                <a:solidFill>
                  <a:srgbClr val="FF0000"/>
                </a:solidFill>
                <a:latin typeface="Chalkboard"/>
                <a:sym typeface="Symbol"/>
              </a:rPr>
              <a:t>A</a:t>
            </a:r>
            <a:endParaRPr lang="en-US" sz="1400" baseline="-25000" dirty="0">
              <a:solidFill>
                <a:srgbClr val="FF0000"/>
              </a:solidFill>
              <a:latin typeface="Chalkboard"/>
            </a:endParaRPr>
          </a:p>
        </p:txBody>
      </p:sp>
      <p:sp>
        <p:nvSpPr>
          <p:cNvPr id="5" name="Left Brace 4"/>
          <p:cNvSpPr/>
          <p:nvPr/>
        </p:nvSpPr>
        <p:spPr>
          <a:xfrm>
            <a:off x="4991103" y="3032180"/>
            <a:ext cx="228969" cy="828868"/>
          </a:xfrm>
          <a:prstGeom prst="leftBrac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ight Brace 5"/>
          <p:cNvSpPr/>
          <p:nvPr/>
        </p:nvSpPr>
        <p:spPr>
          <a:xfrm>
            <a:off x="7369100" y="2997185"/>
            <a:ext cx="214291" cy="863863"/>
          </a:xfrm>
          <a:prstGeom prst="rightBrac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 Box 7"/>
          <p:cNvSpPr txBox="1">
            <a:spLocks noChangeArrowheads="1"/>
          </p:cNvSpPr>
          <p:nvPr/>
        </p:nvSpPr>
        <p:spPr bwMode="auto">
          <a:xfrm>
            <a:off x="179512" y="550616"/>
            <a:ext cx="8136904" cy="379591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 smtClean="0">
                <a:latin typeface="Chalkboard"/>
              </a:rPr>
              <a:t>Theorem </a:t>
            </a:r>
            <a:r>
              <a:rPr lang="en-US" altLang="zh-CN" dirty="0" smtClean="0">
                <a:latin typeface="Chalkboard"/>
              </a:rPr>
              <a:t>4.6</a:t>
            </a:r>
            <a:r>
              <a:rPr lang="en-US" dirty="0" smtClean="0">
                <a:latin typeface="Chalkboard"/>
              </a:rPr>
              <a:t>. If </a:t>
            </a:r>
            <a:r>
              <a:rPr lang="en-US" dirty="0" err="1" smtClean="0">
                <a:latin typeface="Chalkboard"/>
              </a:rPr>
              <a:t>F</a:t>
            </a:r>
            <a:r>
              <a:rPr lang="en-US" baseline="-25000" dirty="0" err="1" smtClean="0">
                <a:latin typeface="Chalkboard"/>
              </a:rPr>
              <a:t>k</a:t>
            </a:r>
            <a:r>
              <a:rPr lang="en-US" baseline="-25000" dirty="0" smtClean="0">
                <a:latin typeface="Chalkboard"/>
              </a:rPr>
              <a:t> </a:t>
            </a:r>
            <a:r>
              <a:rPr lang="en-US" dirty="0" smtClean="0">
                <a:latin typeface="Chalkboard"/>
              </a:rPr>
              <a:t>is a PRF, then </a:t>
            </a:r>
            <a:r>
              <a:rPr lang="en-US" dirty="0" smtClean="0">
                <a:latin typeface="Chalkboard"/>
                <a:sym typeface="Symbol"/>
              </a:rPr>
              <a:t> is a CMA-secure scheme.</a:t>
            </a:r>
            <a:endParaRPr lang="en-US" sz="2800" baseline="30000" dirty="0" smtClean="0">
              <a:solidFill>
                <a:srgbClr val="0000FF"/>
              </a:solidFill>
              <a:latin typeface="Chalkboard"/>
            </a:endParaRPr>
          </a:p>
        </p:txBody>
      </p:sp>
      <p:sp>
        <p:nvSpPr>
          <p:cNvPr id="43" name="Text Box 7"/>
          <p:cNvSpPr txBox="1">
            <a:spLocks noChangeArrowheads="1"/>
          </p:cNvSpPr>
          <p:nvPr/>
        </p:nvSpPr>
        <p:spPr bwMode="auto">
          <a:xfrm>
            <a:off x="179512" y="980728"/>
            <a:ext cx="3168352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 smtClean="0">
                <a:latin typeface="Chalkboard"/>
              </a:rPr>
              <a:t>Proof: Assume </a:t>
            </a:r>
            <a:r>
              <a:rPr lang="en-US" sz="1600" dirty="0" smtClean="0">
                <a:latin typeface="Chalkboard"/>
                <a:sym typeface="Symbol"/>
              </a:rPr>
              <a:t> is </a:t>
            </a:r>
            <a:r>
              <a:rPr lang="en-US" sz="1600" dirty="0" smtClean="0">
                <a:solidFill>
                  <a:srgbClr val="FF0000"/>
                </a:solidFill>
                <a:latin typeface="Chalkboard"/>
                <a:sym typeface="Symbol"/>
              </a:rPr>
              <a:t>NOT </a:t>
            </a:r>
            <a:r>
              <a:rPr lang="en-US" sz="1600" dirty="0" smtClean="0">
                <a:latin typeface="Chalkboard"/>
                <a:sym typeface="Symbol"/>
              </a:rPr>
              <a:t>secure</a:t>
            </a:r>
            <a:endParaRPr lang="en-US" sz="1600" baseline="30000" dirty="0" smtClean="0">
              <a:latin typeface="Chalkboard"/>
            </a:endParaRPr>
          </a:p>
        </p:txBody>
      </p:sp>
      <p:grpSp>
        <p:nvGrpSpPr>
          <p:cNvPr id="45" name="Group 44"/>
          <p:cNvGrpSpPr/>
          <p:nvPr/>
        </p:nvGrpSpPr>
        <p:grpSpPr>
          <a:xfrm>
            <a:off x="179512" y="1340768"/>
            <a:ext cx="4896544" cy="864096"/>
            <a:chOff x="4355976" y="3254786"/>
            <a:chExt cx="4896544" cy="864096"/>
          </a:xfrm>
        </p:grpSpPr>
        <p:sp>
          <p:nvSpPr>
            <p:cNvPr id="56" name="Text Box 7"/>
            <p:cNvSpPr txBox="1">
              <a:spLocks noChangeArrowheads="1"/>
            </p:cNvSpPr>
            <p:nvPr/>
          </p:nvSpPr>
          <p:spPr bwMode="auto">
            <a:xfrm>
              <a:off x="4355976" y="3450486"/>
              <a:ext cx="3168352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600" dirty="0" smtClean="0">
                  <a:latin typeface="Chalkboard"/>
                </a:rPr>
                <a:t>A, p(n): </a:t>
              </a:r>
              <a:endParaRPr lang="en-US" sz="1600" baseline="30000" dirty="0" smtClean="0">
                <a:latin typeface="Chalkboard"/>
              </a:endParaRPr>
            </a:p>
          </p:txBody>
        </p:sp>
        <p:grpSp>
          <p:nvGrpSpPr>
            <p:cNvPr id="57" name="Group 56"/>
            <p:cNvGrpSpPr/>
            <p:nvPr/>
          </p:nvGrpSpPr>
          <p:grpSpPr>
            <a:xfrm>
              <a:off x="5372472" y="3254786"/>
              <a:ext cx="3880048" cy="864096"/>
              <a:chOff x="5588496" y="4982978"/>
              <a:chExt cx="3880048" cy="864096"/>
            </a:xfrm>
          </p:grpSpPr>
          <p:sp>
            <p:nvSpPr>
              <p:cNvPr id="58" name="Text Box 7"/>
              <p:cNvSpPr txBox="1">
                <a:spLocks noChangeArrowheads="1"/>
              </p:cNvSpPr>
              <p:nvPr/>
            </p:nvSpPr>
            <p:spPr bwMode="auto">
              <a:xfrm>
                <a:off x="7956376" y="5271010"/>
                <a:ext cx="1512168" cy="3385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marL="457200" indent="-457200">
                  <a:spcBef>
                    <a:spcPct val="50000"/>
                  </a:spcBef>
                </a:pPr>
                <a:r>
                  <a:rPr lang="en-US" sz="1600" dirty="0" smtClean="0">
                    <a:latin typeface="Chalkboard"/>
                    <a:sym typeface="Symbol"/>
                  </a:rPr>
                  <a:t>  1/p(n)</a:t>
                </a:r>
              </a:p>
            </p:txBody>
          </p:sp>
          <p:grpSp>
            <p:nvGrpSpPr>
              <p:cNvPr id="59" name="Group 83"/>
              <p:cNvGrpSpPr/>
              <p:nvPr/>
            </p:nvGrpSpPr>
            <p:grpSpPr>
              <a:xfrm>
                <a:off x="5588496" y="4982978"/>
                <a:ext cx="2799928" cy="864096"/>
                <a:chOff x="5588496" y="4982978"/>
                <a:chExt cx="2799928" cy="864096"/>
              </a:xfrm>
            </p:grpSpPr>
            <p:grpSp>
              <p:nvGrpSpPr>
                <p:cNvPr id="61" name="Group 81"/>
                <p:cNvGrpSpPr/>
                <p:nvPr/>
              </p:nvGrpSpPr>
              <p:grpSpPr>
                <a:xfrm>
                  <a:off x="5588496" y="4982978"/>
                  <a:ext cx="2143472" cy="864096"/>
                  <a:chOff x="5588496" y="4838962"/>
                  <a:chExt cx="2143472" cy="864096"/>
                </a:xfrm>
              </p:grpSpPr>
              <p:sp>
                <p:nvSpPr>
                  <p:cNvPr id="63" name="Text Box 7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588496" y="5055567"/>
                    <a:ext cx="567680" cy="338554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square">
                    <a:spAutoFit/>
                  </a:bodyPr>
                  <a:lstStyle/>
                  <a:p>
                    <a:pPr marL="457200" indent="-457200">
                      <a:spcBef>
                        <a:spcPct val="50000"/>
                      </a:spcBef>
                    </a:pPr>
                    <a:r>
                      <a:rPr lang="en-US" sz="1600" dirty="0" smtClean="0">
                        <a:latin typeface="Chalkboard"/>
                        <a:sym typeface="Symbol"/>
                      </a:rPr>
                      <a:t>Pr</a:t>
                    </a:r>
                    <a:endParaRPr lang="en-US" sz="1600" dirty="0" smtClean="0">
                      <a:solidFill>
                        <a:srgbClr val="0000FF"/>
                      </a:solidFill>
                      <a:latin typeface="Chalkboard"/>
                    </a:endParaRPr>
                  </a:p>
                </p:txBody>
              </p:sp>
              <p:grpSp>
                <p:nvGrpSpPr>
                  <p:cNvPr id="64" name="Group 80"/>
                  <p:cNvGrpSpPr/>
                  <p:nvPr/>
                </p:nvGrpSpPr>
                <p:grpSpPr>
                  <a:xfrm>
                    <a:off x="5940152" y="4838962"/>
                    <a:ext cx="1791816" cy="864096"/>
                    <a:chOff x="5940152" y="4838962"/>
                    <a:chExt cx="1791816" cy="864096"/>
                  </a:xfrm>
                </p:grpSpPr>
                <p:grpSp>
                  <p:nvGrpSpPr>
                    <p:cNvPr id="65" name="Group 54"/>
                    <p:cNvGrpSpPr/>
                    <p:nvPr/>
                  </p:nvGrpSpPr>
                  <p:grpSpPr>
                    <a:xfrm>
                      <a:off x="5948536" y="4838962"/>
                      <a:ext cx="1719808" cy="864096"/>
                      <a:chOff x="700336" y="4982978"/>
                      <a:chExt cx="1719808" cy="864096"/>
                    </a:xfrm>
                  </p:grpSpPr>
                  <p:sp>
                    <p:nvSpPr>
                      <p:cNvPr id="68" name="Text Box 7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700336" y="5229200"/>
                        <a:ext cx="1503784" cy="338554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</p:spPr>
                    <p:txBody>
                      <a:bodyPr wrap="square">
                        <a:spAutoFit/>
                      </a:bodyPr>
                      <a:lstStyle/>
                      <a:p>
                        <a:pPr marL="457200" indent="-457200">
                          <a:spcBef>
                            <a:spcPct val="50000"/>
                          </a:spcBef>
                        </a:pPr>
                        <a:r>
                          <a:rPr lang="en-US" sz="1600" dirty="0" smtClean="0">
                            <a:latin typeface="Chalkboard"/>
                          </a:rPr>
                          <a:t>forge (n)</a:t>
                        </a:r>
                        <a:endParaRPr lang="en-US" sz="1600" dirty="0" smtClean="0">
                          <a:solidFill>
                            <a:srgbClr val="0000FF"/>
                          </a:solidFill>
                          <a:latin typeface="Chalkboard"/>
                        </a:endParaRPr>
                      </a:p>
                    </p:txBody>
                  </p:sp>
                  <p:sp>
                    <p:nvSpPr>
                      <p:cNvPr id="69" name="Text Box 7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1412032" y="5508520"/>
                        <a:ext cx="639688" cy="338554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</p:spPr>
                    <p:txBody>
                      <a:bodyPr wrap="square">
                        <a:spAutoFit/>
                      </a:bodyPr>
                      <a:lstStyle/>
                      <a:p>
                        <a:pPr marL="457200" indent="-457200">
                          <a:spcBef>
                            <a:spcPct val="50000"/>
                          </a:spcBef>
                        </a:pPr>
                        <a:r>
                          <a:rPr lang="en-US" sz="1600" dirty="0" smtClean="0">
                            <a:latin typeface="Chalkboard"/>
                          </a:rPr>
                          <a:t>A, </a:t>
                        </a:r>
                        <a:r>
                          <a:rPr lang="en-US" sz="1600" dirty="0" smtClean="0">
                            <a:latin typeface="Chalkboard"/>
                            <a:sym typeface="Symbol"/>
                          </a:rPr>
                          <a:t></a:t>
                        </a:r>
                        <a:endParaRPr lang="en-US" sz="1600" dirty="0" smtClean="0">
                          <a:solidFill>
                            <a:srgbClr val="0000FF"/>
                          </a:solidFill>
                          <a:latin typeface="Chalkboard"/>
                        </a:endParaRPr>
                      </a:p>
                    </p:txBody>
                  </p:sp>
                  <p:sp>
                    <p:nvSpPr>
                      <p:cNvPr id="70" name="Text Box 7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1412032" y="4982978"/>
                        <a:ext cx="1008112" cy="338554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</p:spPr>
                    <p:txBody>
                      <a:bodyPr wrap="square">
                        <a:spAutoFit/>
                      </a:bodyPr>
                      <a:lstStyle/>
                      <a:p>
                        <a:pPr marL="457200" indent="-457200">
                          <a:spcBef>
                            <a:spcPct val="50000"/>
                          </a:spcBef>
                        </a:pPr>
                        <a:r>
                          <a:rPr lang="en-US" sz="1600" smtClean="0">
                            <a:latin typeface="Chalkboard"/>
                          </a:rPr>
                          <a:t>cma</a:t>
                        </a:r>
                        <a:endParaRPr lang="en-US" sz="1600" dirty="0" smtClean="0">
                          <a:solidFill>
                            <a:srgbClr val="0000FF"/>
                          </a:solidFill>
                          <a:latin typeface="Chalkboard"/>
                        </a:endParaRPr>
                      </a:p>
                    </p:txBody>
                  </p:sp>
                </p:grpSp>
                <p:sp>
                  <p:nvSpPr>
                    <p:cNvPr id="66" name="Text Box 7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7164288" y="5085184"/>
                      <a:ext cx="567680" cy="338554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 wrap="square">
                      <a:spAutoFit/>
                    </a:bodyPr>
                    <a:lstStyle/>
                    <a:p>
                      <a:pPr marL="457200" indent="-457200">
                        <a:spcBef>
                          <a:spcPct val="50000"/>
                        </a:spcBef>
                      </a:pPr>
                      <a:r>
                        <a:rPr lang="en-US" sz="1600" dirty="0" smtClean="0">
                          <a:latin typeface="Chalkboard"/>
                          <a:sym typeface="Symbol"/>
                        </a:rPr>
                        <a:t>= 1</a:t>
                      </a:r>
                      <a:endParaRPr lang="en-US" sz="1600" dirty="0" smtClean="0">
                        <a:solidFill>
                          <a:srgbClr val="0000FF"/>
                        </a:solidFill>
                        <a:latin typeface="Chalkboard"/>
                      </a:endParaRPr>
                    </a:p>
                  </p:txBody>
                </p:sp>
                <p:sp>
                  <p:nvSpPr>
                    <p:cNvPr id="67" name="Double Bracket 66"/>
                    <p:cNvSpPr/>
                    <p:nvPr/>
                  </p:nvSpPr>
                  <p:spPr>
                    <a:xfrm>
                      <a:off x="5940152" y="4869160"/>
                      <a:ext cx="1728192" cy="792088"/>
                    </a:xfrm>
                    <a:prstGeom prst="bracketPair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IN">
                        <a:latin typeface="Chalkboard"/>
                      </a:endParaRPr>
                    </a:p>
                  </p:txBody>
                </p:sp>
              </p:grpSp>
            </p:grpSp>
            <p:sp>
              <p:nvSpPr>
                <p:cNvPr id="62" name="Text Box 7"/>
                <p:cNvSpPr txBox="1">
                  <a:spLocks noChangeArrowheads="1"/>
                </p:cNvSpPr>
                <p:nvPr/>
              </p:nvSpPr>
              <p:spPr bwMode="auto">
                <a:xfrm>
                  <a:off x="7820744" y="5261138"/>
                  <a:ext cx="567680" cy="33855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square">
                  <a:spAutoFit/>
                </a:bodyPr>
                <a:lstStyle/>
                <a:p>
                  <a:pPr marL="457200" indent="-457200">
                    <a:spcBef>
                      <a:spcPct val="50000"/>
                    </a:spcBef>
                  </a:pPr>
                  <a:r>
                    <a:rPr lang="en-US" sz="1600" dirty="0">
                      <a:latin typeface="Chalkboard"/>
                      <a:sym typeface="Symbol"/>
                    </a:rPr>
                    <a:t>&gt;</a:t>
                  </a:r>
                  <a:endParaRPr lang="en-US" sz="1600" dirty="0" smtClean="0">
                    <a:solidFill>
                      <a:srgbClr val="0000FF"/>
                    </a:solidFill>
                    <a:latin typeface="Chalkboard"/>
                  </a:endParaRPr>
                </a:p>
              </p:txBody>
            </p:sp>
          </p:grpSp>
        </p:grpSp>
      </p:grpSp>
      <p:pic>
        <p:nvPicPr>
          <p:cNvPr id="72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57459" y="2757648"/>
            <a:ext cx="892388" cy="835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3" name="Text Box 7"/>
          <p:cNvSpPr txBox="1">
            <a:spLocks noChangeArrowheads="1"/>
          </p:cNvSpPr>
          <p:nvPr/>
        </p:nvSpPr>
        <p:spPr bwMode="auto">
          <a:xfrm>
            <a:off x="251520" y="3717030"/>
            <a:ext cx="1210318" cy="553998"/>
          </a:xfrm>
          <a:prstGeom prst="rect">
            <a:avLst/>
          </a:prstGeom>
          <a:solidFill>
            <a:schemeClr val="tx1"/>
          </a:solidFill>
          <a:ln>
            <a:headEnd/>
            <a:tailEnd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dirty="0" err="1" smtClean="0">
                <a:solidFill>
                  <a:schemeClr val="bg1"/>
                </a:solidFill>
                <a:latin typeface="Chalkboard"/>
                <a:ea typeface="Chalkboard" charset="0"/>
                <a:cs typeface="Chalkboard" charset="0"/>
                <a:sym typeface="Symbol"/>
              </a:rPr>
              <a:t>F</a:t>
            </a:r>
            <a:r>
              <a:rPr lang="en-US" sz="1200" baseline="-25000" dirty="0" err="1" smtClean="0">
                <a:solidFill>
                  <a:schemeClr val="bg1"/>
                </a:solidFill>
                <a:latin typeface="Chalkboard"/>
                <a:ea typeface="Chalkboard" charset="0"/>
                <a:cs typeface="Chalkboard" charset="0"/>
                <a:sym typeface="Symbol"/>
              </a:rPr>
              <a:t>k</a:t>
            </a:r>
            <a:r>
              <a:rPr lang="en-US" sz="1200" dirty="0" smtClean="0">
                <a:solidFill>
                  <a:schemeClr val="bg1"/>
                </a:solidFill>
                <a:latin typeface="Chalkboard"/>
                <a:ea typeface="Chalkboard" charset="0"/>
                <a:cs typeface="Chalkboard" charset="0"/>
                <a:sym typeface="Symbol"/>
              </a:rPr>
              <a:t>(PRF)</a:t>
            </a:r>
          </a:p>
          <a:p>
            <a:pPr>
              <a:spcBef>
                <a:spcPct val="50000"/>
              </a:spcBef>
            </a:pPr>
            <a:r>
              <a:rPr lang="en-US" sz="1200" dirty="0">
                <a:solidFill>
                  <a:schemeClr val="bg1"/>
                </a:solidFill>
                <a:latin typeface="Chalkboard"/>
                <a:ea typeface="Chalkboard" charset="0"/>
                <a:cs typeface="Chalkboard" charset="0"/>
                <a:sym typeface="Symbol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halkboard"/>
                <a:ea typeface="Chalkboard" charset="0"/>
                <a:cs typeface="Chalkboard" charset="0"/>
                <a:sym typeface="Symbol"/>
              </a:rPr>
              <a:t>        f (TRF)</a:t>
            </a:r>
            <a:endParaRPr lang="en-US" sz="1200" baseline="-25000" dirty="0" smtClean="0">
              <a:solidFill>
                <a:schemeClr val="bg1"/>
              </a:solidFill>
              <a:latin typeface="Chalkboard"/>
              <a:ea typeface="Chalkboard" charset="0"/>
              <a:cs typeface="Chalkboard" charset="0"/>
            </a:endParaRPr>
          </a:p>
        </p:txBody>
      </p:sp>
      <p:cxnSp>
        <p:nvCxnSpPr>
          <p:cNvPr id="74" name="Straight Arrow Connector 73"/>
          <p:cNvCxnSpPr/>
          <p:nvPr/>
        </p:nvCxnSpPr>
        <p:spPr>
          <a:xfrm>
            <a:off x="1907704" y="3703930"/>
            <a:ext cx="1152128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 Box 7"/>
          <p:cNvSpPr txBox="1">
            <a:spLocks noChangeArrowheads="1"/>
          </p:cNvSpPr>
          <p:nvPr/>
        </p:nvSpPr>
        <p:spPr bwMode="auto">
          <a:xfrm>
            <a:off x="1907704" y="3378478"/>
            <a:ext cx="46543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latin typeface="Chalkboard"/>
                <a:ea typeface="Chalkboard" charset="0"/>
                <a:cs typeface="Chalkboard" charset="0"/>
                <a:sym typeface="Symbol"/>
              </a:rPr>
              <a:t>y</a:t>
            </a:r>
            <a:r>
              <a:rPr lang="en-US" sz="1600" baseline="-25000" dirty="0" smtClean="0">
                <a:latin typeface="Chalkboard"/>
                <a:ea typeface="Chalkboard" charset="0"/>
                <a:cs typeface="Chalkboard" charset="0"/>
                <a:sym typeface="Symbol"/>
              </a:rPr>
              <a:t>1</a:t>
            </a:r>
            <a:endParaRPr lang="en-US" sz="2200" baseline="-25000" dirty="0" smtClean="0">
              <a:solidFill>
                <a:srgbClr val="0000FF"/>
              </a:solidFill>
              <a:latin typeface="Chalkboard"/>
              <a:ea typeface="Chalkboard" charset="0"/>
              <a:cs typeface="Chalkboard" charset="0"/>
            </a:endParaRPr>
          </a:p>
        </p:txBody>
      </p:sp>
      <p:sp>
        <p:nvSpPr>
          <p:cNvPr id="76" name="Rectangle 75"/>
          <p:cNvSpPr/>
          <p:nvPr/>
        </p:nvSpPr>
        <p:spPr>
          <a:xfrm>
            <a:off x="7465265" y="3732863"/>
            <a:ext cx="85115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 dirty="0" smtClean="0">
                <a:latin typeface="Chalkboard"/>
                <a:sym typeface="Symbol"/>
              </a:rPr>
              <a:t>Repeat</a:t>
            </a:r>
            <a:endParaRPr lang="en-US" sz="1400" baseline="-25000" dirty="0">
              <a:solidFill>
                <a:srgbClr val="0000FF"/>
              </a:solidFill>
              <a:latin typeface="Chalkboard"/>
            </a:endParaRPr>
          </a:p>
        </p:txBody>
      </p:sp>
      <p:sp>
        <p:nvSpPr>
          <p:cNvPr id="77" name="Left Brace 76"/>
          <p:cNvSpPr/>
          <p:nvPr/>
        </p:nvSpPr>
        <p:spPr>
          <a:xfrm>
            <a:off x="1657068" y="3031947"/>
            <a:ext cx="178628" cy="828868"/>
          </a:xfrm>
          <a:prstGeom prst="leftBrac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Right Brace 77"/>
          <p:cNvSpPr/>
          <p:nvPr/>
        </p:nvSpPr>
        <p:spPr>
          <a:xfrm>
            <a:off x="3203848" y="2996952"/>
            <a:ext cx="203079" cy="863863"/>
          </a:xfrm>
          <a:prstGeom prst="rightBrac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Text Box 7"/>
          <p:cNvSpPr txBox="1">
            <a:spLocks noChangeArrowheads="1"/>
          </p:cNvSpPr>
          <p:nvPr/>
        </p:nvSpPr>
        <p:spPr bwMode="auto">
          <a:xfrm>
            <a:off x="6577679" y="4616660"/>
            <a:ext cx="613922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457200" indent="-457200">
              <a:spcBef>
                <a:spcPct val="50000"/>
              </a:spcBef>
            </a:pPr>
            <a:r>
              <a:rPr lang="en-US" sz="1600" dirty="0" smtClean="0">
                <a:latin typeface="Chalkboard"/>
              </a:rPr>
              <a:t>(</a:t>
            </a:r>
            <a:r>
              <a:rPr lang="en-US" sz="1600" dirty="0" err="1" smtClean="0">
                <a:latin typeface="Chalkboard"/>
              </a:rPr>
              <a:t>m,t</a:t>
            </a:r>
            <a:r>
              <a:rPr lang="en-US" sz="1600" dirty="0">
                <a:latin typeface="Chalkboard"/>
              </a:rPr>
              <a:t>)</a:t>
            </a:r>
            <a:endParaRPr lang="en-US" sz="1600" dirty="0" smtClean="0">
              <a:solidFill>
                <a:srgbClr val="0000FF"/>
              </a:solidFill>
              <a:latin typeface="Chalkboard"/>
            </a:endParaRPr>
          </a:p>
        </p:txBody>
      </p:sp>
      <p:cxnSp>
        <p:nvCxnSpPr>
          <p:cNvPr id="80" name="Straight Arrow Connector 79"/>
          <p:cNvCxnSpPr/>
          <p:nvPr/>
        </p:nvCxnSpPr>
        <p:spPr>
          <a:xfrm flipH="1" flipV="1">
            <a:off x="5364088" y="4919682"/>
            <a:ext cx="1728192" cy="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/>
          <p:nvPr/>
        </p:nvCxnSpPr>
        <p:spPr>
          <a:xfrm flipH="1" flipV="1">
            <a:off x="1914873" y="4922820"/>
            <a:ext cx="1144959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 Box 7"/>
          <p:cNvSpPr txBox="1">
            <a:spLocks noChangeArrowheads="1"/>
          </p:cNvSpPr>
          <p:nvPr/>
        </p:nvSpPr>
        <p:spPr bwMode="auto">
          <a:xfrm>
            <a:off x="2738412" y="4584266"/>
            <a:ext cx="46543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latin typeface="Chalkboard"/>
                <a:ea typeface="Chalkboard" charset="0"/>
                <a:cs typeface="Chalkboard" charset="0"/>
                <a:sym typeface="Symbol"/>
              </a:rPr>
              <a:t>m</a:t>
            </a:r>
            <a:endParaRPr lang="en-US" sz="2200" baseline="-25000" dirty="0" smtClean="0">
              <a:solidFill>
                <a:srgbClr val="0000FF"/>
              </a:solidFill>
              <a:latin typeface="Chalkboard"/>
              <a:ea typeface="Chalkboard" charset="0"/>
              <a:cs typeface="Chalkboard" charset="0"/>
            </a:endParaRPr>
          </a:p>
        </p:txBody>
      </p:sp>
      <p:cxnSp>
        <p:nvCxnSpPr>
          <p:cNvPr id="83" name="Straight Arrow Connector 82"/>
          <p:cNvCxnSpPr/>
          <p:nvPr/>
        </p:nvCxnSpPr>
        <p:spPr>
          <a:xfrm>
            <a:off x="1907704" y="5363252"/>
            <a:ext cx="1152128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 Box 7"/>
          <p:cNvSpPr txBox="1">
            <a:spLocks noChangeArrowheads="1"/>
          </p:cNvSpPr>
          <p:nvPr/>
        </p:nvSpPr>
        <p:spPr bwMode="auto">
          <a:xfrm>
            <a:off x="1907704" y="5037800"/>
            <a:ext cx="46543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 smtClean="0">
                <a:latin typeface="Chalkboard"/>
                <a:ea typeface="Chalkboard" charset="0"/>
                <a:cs typeface="Chalkboard" charset="0"/>
                <a:sym typeface="Symbol"/>
              </a:rPr>
              <a:t>y</a:t>
            </a:r>
            <a:endParaRPr lang="en-US" sz="2200" baseline="-25000" dirty="0" smtClean="0">
              <a:solidFill>
                <a:srgbClr val="0000FF"/>
              </a:solidFill>
              <a:latin typeface="Chalkboard"/>
              <a:ea typeface="Chalkboard" charset="0"/>
              <a:cs typeface="Chalkboard" charset="0"/>
            </a:endParaRPr>
          </a:p>
        </p:txBody>
      </p:sp>
      <p:sp>
        <p:nvSpPr>
          <p:cNvPr id="89" name="Rectangle 88"/>
          <p:cNvSpPr/>
          <p:nvPr/>
        </p:nvSpPr>
        <p:spPr>
          <a:xfrm>
            <a:off x="3275856" y="3769295"/>
            <a:ext cx="85115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 dirty="0" smtClean="0">
                <a:latin typeface="Chalkboard"/>
                <a:sym typeface="Symbol"/>
              </a:rPr>
              <a:t>Repeat</a:t>
            </a:r>
            <a:endParaRPr lang="en-US" sz="1400" baseline="-25000" dirty="0">
              <a:solidFill>
                <a:srgbClr val="0000FF"/>
              </a:solidFill>
              <a:latin typeface="Chalkboard"/>
            </a:endParaRPr>
          </a:p>
        </p:txBody>
      </p:sp>
      <p:grpSp>
        <p:nvGrpSpPr>
          <p:cNvPr id="113" name="Group 112"/>
          <p:cNvGrpSpPr/>
          <p:nvPr/>
        </p:nvGrpSpPr>
        <p:grpSpPr>
          <a:xfrm>
            <a:off x="5444480" y="1340768"/>
            <a:ext cx="2143472" cy="864096"/>
            <a:chOff x="5364088" y="4035262"/>
            <a:chExt cx="2143472" cy="864096"/>
          </a:xfrm>
        </p:grpSpPr>
        <p:grpSp>
          <p:nvGrpSpPr>
            <p:cNvPr id="118" name="Group 81"/>
            <p:cNvGrpSpPr/>
            <p:nvPr/>
          </p:nvGrpSpPr>
          <p:grpSpPr>
            <a:xfrm>
              <a:off x="5364088" y="4035262"/>
              <a:ext cx="2143472" cy="864096"/>
              <a:chOff x="5588496" y="4797152"/>
              <a:chExt cx="2143472" cy="864096"/>
            </a:xfrm>
          </p:grpSpPr>
          <p:sp>
            <p:nvSpPr>
              <p:cNvPr id="120" name="Text Box 7"/>
              <p:cNvSpPr txBox="1">
                <a:spLocks noChangeArrowheads="1"/>
              </p:cNvSpPr>
              <p:nvPr/>
            </p:nvSpPr>
            <p:spPr bwMode="auto">
              <a:xfrm>
                <a:off x="5588496" y="5055567"/>
                <a:ext cx="567680" cy="3385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marL="457200" indent="-457200">
                  <a:spcBef>
                    <a:spcPct val="50000"/>
                  </a:spcBef>
                </a:pPr>
                <a:r>
                  <a:rPr lang="en-US" sz="1600" dirty="0" smtClean="0">
                    <a:latin typeface="Chalkboard"/>
                    <a:sym typeface="Symbol"/>
                  </a:rPr>
                  <a:t>Pr</a:t>
                </a:r>
                <a:endParaRPr lang="en-US" sz="1600" dirty="0" smtClean="0">
                  <a:solidFill>
                    <a:srgbClr val="0000FF"/>
                  </a:solidFill>
                  <a:latin typeface="Chalkboard"/>
                </a:endParaRPr>
              </a:p>
            </p:txBody>
          </p:sp>
          <p:grpSp>
            <p:nvGrpSpPr>
              <p:cNvPr id="121" name="Group 80"/>
              <p:cNvGrpSpPr/>
              <p:nvPr/>
            </p:nvGrpSpPr>
            <p:grpSpPr>
              <a:xfrm>
                <a:off x="5940152" y="4797152"/>
                <a:ext cx="1791816" cy="864096"/>
                <a:chOff x="5940152" y="4797152"/>
                <a:chExt cx="1791816" cy="864096"/>
              </a:xfrm>
            </p:grpSpPr>
            <p:grpSp>
              <p:nvGrpSpPr>
                <p:cNvPr id="122" name="Group 54"/>
                <p:cNvGrpSpPr/>
                <p:nvPr/>
              </p:nvGrpSpPr>
              <p:grpSpPr>
                <a:xfrm>
                  <a:off x="5948536" y="4797152"/>
                  <a:ext cx="1719808" cy="864096"/>
                  <a:chOff x="700336" y="4941168"/>
                  <a:chExt cx="1719808" cy="864096"/>
                </a:xfrm>
              </p:grpSpPr>
              <p:sp>
                <p:nvSpPr>
                  <p:cNvPr id="125" name="Text Box 7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700336" y="5229200"/>
                    <a:ext cx="1503784" cy="338554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square">
                    <a:spAutoFit/>
                  </a:bodyPr>
                  <a:lstStyle/>
                  <a:p>
                    <a:pPr marL="457200" indent="-457200">
                      <a:spcBef>
                        <a:spcPct val="50000"/>
                      </a:spcBef>
                    </a:pPr>
                    <a:r>
                      <a:rPr lang="en-US" sz="1600" dirty="0">
                        <a:latin typeface="Chalkboard"/>
                      </a:rPr>
                      <a:t>f</a:t>
                    </a:r>
                    <a:r>
                      <a:rPr lang="en-US" sz="1600" dirty="0" smtClean="0">
                        <a:latin typeface="Chalkboard"/>
                      </a:rPr>
                      <a:t>orge (n)</a:t>
                    </a:r>
                    <a:endParaRPr lang="en-US" sz="1600" dirty="0" smtClean="0">
                      <a:solidFill>
                        <a:srgbClr val="0000FF"/>
                      </a:solidFill>
                      <a:latin typeface="Chalkboard"/>
                    </a:endParaRPr>
                  </a:p>
                </p:txBody>
              </p:sp>
              <p:sp>
                <p:nvSpPr>
                  <p:cNvPr id="126" name="Text Box 7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420416" y="5466710"/>
                    <a:ext cx="639688" cy="338554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square">
                    <a:spAutoFit/>
                  </a:bodyPr>
                  <a:lstStyle/>
                  <a:p>
                    <a:pPr marL="457200" indent="-457200">
                      <a:spcBef>
                        <a:spcPct val="50000"/>
                      </a:spcBef>
                    </a:pPr>
                    <a:r>
                      <a:rPr lang="en-US" sz="1600" dirty="0" smtClean="0">
                        <a:latin typeface="Chalkboard"/>
                      </a:rPr>
                      <a:t>A, </a:t>
                    </a:r>
                    <a:r>
                      <a:rPr lang="en-US" sz="1600" dirty="0" smtClean="0">
                        <a:latin typeface="Chalkboard"/>
                        <a:sym typeface="Symbol"/>
                      </a:rPr>
                      <a:t></a:t>
                    </a:r>
                    <a:endParaRPr lang="en-US" sz="1600" dirty="0" smtClean="0">
                      <a:solidFill>
                        <a:srgbClr val="0000FF"/>
                      </a:solidFill>
                      <a:latin typeface="Chalkboard"/>
                    </a:endParaRPr>
                  </a:p>
                </p:txBody>
              </p:sp>
              <p:sp>
                <p:nvSpPr>
                  <p:cNvPr id="127" name="Text Box 7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412032" y="4941168"/>
                    <a:ext cx="1008112" cy="338554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square">
                    <a:spAutoFit/>
                  </a:bodyPr>
                  <a:lstStyle/>
                  <a:p>
                    <a:pPr marL="457200" indent="-457200">
                      <a:spcBef>
                        <a:spcPct val="50000"/>
                      </a:spcBef>
                    </a:pPr>
                    <a:r>
                      <a:rPr lang="en-US" sz="1600" dirty="0" err="1" smtClean="0">
                        <a:latin typeface="Chalkboard"/>
                      </a:rPr>
                      <a:t>cma</a:t>
                    </a:r>
                    <a:endParaRPr lang="en-US" sz="1600" dirty="0" smtClean="0">
                      <a:solidFill>
                        <a:srgbClr val="0000FF"/>
                      </a:solidFill>
                      <a:latin typeface="Chalkboard"/>
                    </a:endParaRPr>
                  </a:p>
                </p:txBody>
              </p:sp>
            </p:grpSp>
            <p:sp>
              <p:nvSpPr>
                <p:cNvPr id="123" name="Text Box 7"/>
                <p:cNvSpPr txBox="1">
                  <a:spLocks noChangeArrowheads="1"/>
                </p:cNvSpPr>
                <p:nvPr/>
              </p:nvSpPr>
              <p:spPr bwMode="auto">
                <a:xfrm>
                  <a:off x="7164288" y="5085184"/>
                  <a:ext cx="567680" cy="33855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square">
                  <a:spAutoFit/>
                </a:bodyPr>
                <a:lstStyle/>
                <a:p>
                  <a:pPr marL="457200" indent="-457200">
                    <a:spcBef>
                      <a:spcPct val="50000"/>
                    </a:spcBef>
                  </a:pPr>
                  <a:r>
                    <a:rPr lang="en-US" sz="1600" dirty="0" smtClean="0">
                      <a:latin typeface="Chalkboard"/>
                      <a:sym typeface="Symbol"/>
                    </a:rPr>
                    <a:t>= 1</a:t>
                  </a:r>
                  <a:endParaRPr lang="en-US" sz="1600" dirty="0" smtClean="0">
                    <a:solidFill>
                      <a:srgbClr val="0000FF"/>
                    </a:solidFill>
                    <a:latin typeface="Chalkboard"/>
                  </a:endParaRPr>
                </a:p>
              </p:txBody>
            </p:sp>
            <p:sp>
              <p:nvSpPr>
                <p:cNvPr id="124" name="Double Bracket 123"/>
                <p:cNvSpPr/>
                <p:nvPr/>
              </p:nvSpPr>
              <p:spPr>
                <a:xfrm>
                  <a:off x="5940152" y="4869160"/>
                  <a:ext cx="1728192" cy="792088"/>
                </a:xfrm>
                <a:prstGeom prst="bracketPair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IN">
                    <a:latin typeface="Chalkboard"/>
                  </a:endParaRPr>
                </a:p>
              </p:txBody>
            </p:sp>
          </p:grpSp>
        </p:grpSp>
        <p:cxnSp>
          <p:nvCxnSpPr>
            <p:cNvPr id="115" name="Straight Connector 114"/>
            <p:cNvCxnSpPr/>
            <p:nvPr/>
          </p:nvCxnSpPr>
          <p:spPr>
            <a:xfrm>
              <a:off x="6804248" y="4632232"/>
              <a:ext cx="144016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28" name="Straight Connector 27"/>
          <p:cNvCxnSpPr/>
          <p:nvPr/>
        </p:nvCxnSpPr>
        <p:spPr>
          <a:xfrm flipV="1">
            <a:off x="269632" y="3717030"/>
            <a:ext cx="1174094" cy="553998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07" name="Text Box 7"/>
          <p:cNvSpPr txBox="1">
            <a:spLocks noChangeArrowheads="1"/>
          </p:cNvSpPr>
          <p:nvPr/>
        </p:nvSpPr>
        <p:spPr bwMode="auto">
          <a:xfrm>
            <a:off x="1869367" y="5961474"/>
            <a:ext cx="192349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457200" indent="-457200">
              <a:spcBef>
                <a:spcPct val="50000"/>
              </a:spcBef>
            </a:pPr>
            <a:r>
              <a:rPr lang="en-US" sz="1600" dirty="0" smtClean="0">
                <a:latin typeface="Chalkboard"/>
              </a:rPr>
              <a:t>1 if y = t </a:t>
            </a:r>
            <a:r>
              <a:rPr lang="en-US" sz="1600" smtClean="0">
                <a:latin typeface="Chalkboard"/>
              </a:rPr>
              <a:t>&amp; </a:t>
            </a:r>
            <a:r>
              <a:rPr lang="en-US" sz="1600">
                <a:latin typeface="Chalkboard" charset="0"/>
                <a:ea typeface="Chalkboard" charset="0"/>
                <a:cs typeface="Chalkboard" charset="0"/>
                <a:sym typeface="Symbol"/>
              </a:rPr>
              <a:t>m  Q</a:t>
            </a:r>
            <a:r>
              <a:rPr lang="en-US" sz="1600" smtClean="0">
                <a:latin typeface="Chalkboard"/>
              </a:rPr>
              <a:t> </a:t>
            </a:r>
            <a:endParaRPr lang="en-US" sz="1600" dirty="0" smtClean="0">
              <a:latin typeface="Chalkboard"/>
            </a:endParaRPr>
          </a:p>
          <a:p>
            <a:pPr marL="457200" indent="-457200">
              <a:spcBef>
                <a:spcPct val="50000"/>
              </a:spcBef>
            </a:pPr>
            <a:r>
              <a:rPr lang="en-US" sz="1600" dirty="0" smtClean="0">
                <a:solidFill>
                  <a:srgbClr val="0000FF"/>
                </a:solidFill>
                <a:latin typeface="Chalkboard"/>
              </a:rPr>
              <a:t>0 otherwise</a:t>
            </a:r>
          </a:p>
        </p:txBody>
      </p:sp>
      <p:cxnSp>
        <p:nvCxnSpPr>
          <p:cNvPr id="108" name="Straight Arrow Connector 107"/>
          <p:cNvCxnSpPr/>
          <p:nvPr/>
        </p:nvCxnSpPr>
        <p:spPr>
          <a:xfrm>
            <a:off x="1868207" y="5949280"/>
            <a:ext cx="1150968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0" name="Text Box 7"/>
          <p:cNvSpPr txBox="1">
            <a:spLocks noChangeArrowheads="1"/>
          </p:cNvSpPr>
          <p:nvPr/>
        </p:nvSpPr>
        <p:spPr bwMode="auto">
          <a:xfrm>
            <a:off x="3563888" y="4149080"/>
            <a:ext cx="252028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 smtClean="0">
                <a:latin typeface="Chalkboard" charset="0"/>
                <a:ea typeface="Chalkboard" charset="0"/>
                <a:cs typeface="Chalkboard" charset="0"/>
                <a:sym typeface="Symbol"/>
              </a:rPr>
              <a:t> </a:t>
            </a:r>
            <a:r>
              <a:rPr lang="en-US" sz="1600" dirty="0" smtClean="0">
                <a:solidFill>
                  <a:srgbClr val="FF0000"/>
                </a:solidFill>
                <a:latin typeface="Chalkboard" charset="0"/>
                <a:ea typeface="Chalkboard" charset="0"/>
                <a:cs typeface="Chalkboard" charset="0"/>
                <a:sym typeface="Symbol"/>
              </a:rPr>
              <a:t>Q = {m</a:t>
            </a:r>
            <a:r>
              <a:rPr lang="en-US" sz="2000" baseline="-25000" dirty="0" smtClean="0">
                <a:solidFill>
                  <a:srgbClr val="FF0000"/>
                </a:solidFill>
                <a:latin typeface="Chalkboard" charset="0"/>
                <a:ea typeface="Chalkboard" charset="0"/>
                <a:cs typeface="Chalkboard" charset="0"/>
                <a:sym typeface="Symbol"/>
              </a:rPr>
              <a:t>1</a:t>
            </a:r>
            <a:r>
              <a:rPr lang="en-US" sz="1600" dirty="0" smtClean="0">
                <a:solidFill>
                  <a:srgbClr val="FF0000"/>
                </a:solidFill>
                <a:latin typeface="Chalkboard" charset="0"/>
                <a:ea typeface="Chalkboard" charset="0"/>
                <a:cs typeface="Chalkboard" charset="0"/>
                <a:sym typeface="Symbol"/>
              </a:rPr>
              <a:t>, …,m</a:t>
            </a:r>
            <a:r>
              <a:rPr lang="en-US" sz="2000" baseline="-25000" dirty="0" smtClean="0">
                <a:solidFill>
                  <a:srgbClr val="FF0000"/>
                </a:solidFill>
                <a:latin typeface="Chalkboard" charset="0"/>
                <a:ea typeface="Chalkboard" charset="0"/>
                <a:cs typeface="Chalkboard" charset="0"/>
                <a:sym typeface="Symbol"/>
              </a:rPr>
              <a:t>l </a:t>
            </a:r>
            <a:r>
              <a:rPr lang="en-US" sz="1600" dirty="0" smtClean="0">
                <a:solidFill>
                  <a:srgbClr val="FF0000"/>
                </a:solidFill>
                <a:latin typeface="Chalkboard" charset="0"/>
                <a:ea typeface="Chalkboard" charset="0"/>
                <a:cs typeface="Chalkboard" charset="0"/>
                <a:sym typeface="Symbol"/>
              </a:rPr>
              <a:t>} </a:t>
            </a:r>
            <a:endParaRPr lang="en-US" sz="1600" baseline="-25000" dirty="0" smtClean="0">
              <a:solidFill>
                <a:srgbClr val="0000FF"/>
              </a:solidFill>
              <a:latin typeface="Chalkboard" charset="0"/>
              <a:ea typeface="Chalkboard" charset="0"/>
              <a:cs typeface="Chalkboard" charset="0"/>
            </a:endParaRPr>
          </a:p>
        </p:txBody>
      </p:sp>
      <p:sp>
        <p:nvSpPr>
          <p:cNvPr id="111" name="Text Box 7"/>
          <p:cNvSpPr txBox="1">
            <a:spLocks noChangeArrowheads="1"/>
          </p:cNvSpPr>
          <p:nvPr/>
        </p:nvSpPr>
        <p:spPr bwMode="auto">
          <a:xfrm>
            <a:off x="7740352" y="1628800"/>
            <a:ext cx="92205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457200" indent="-457200">
              <a:spcBef>
                <a:spcPct val="50000"/>
              </a:spcBef>
            </a:pPr>
            <a:r>
              <a:rPr lang="en-US" sz="2000" dirty="0" smtClean="0">
                <a:latin typeface="Chalkboard"/>
                <a:sym typeface="Symbol"/>
              </a:rPr>
              <a:t>=  2</a:t>
            </a:r>
            <a:r>
              <a:rPr lang="en-US" sz="2000" baseline="30000" dirty="0" smtClean="0">
                <a:latin typeface="Chalkboard"/>
                <a:sym typeface="Symbol"/>
              </a:rPr>
              <a:t>-n</a:t>
            </a:r>
            <a:r>
              <a:rPr lang="en-US" sz="1600" dirty="0" smtClean="0">
                <a:latin typeface="Chalkboard"/>
                <a:sym typeface="Symbol"/>
              </a:rPr>
              <a:t> </a:t>
            </a:r>
          </a:p>
        </p:txBody>
      </p:sp>
      <p:sp>
        <p:nvSpPr>
          <p:cNvPr id="112" name="Text Box 7"/>
          <p:cNvSpPr txBox="1">
            <a:spLocks noChangeArrowheads="1"/>
          </p:cNvSpPr>
          <p:nvPr/>
        </p:nvSpPr>
        <p:spPr bwMode="auto">
          <a:xfrm>
            <a:off x="2411760" y="2154342"/>
            <a:ext cx="1656184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457200" indent="-457200">
              <a:spcBef>
                <a:spcPct val="50000"/>
              </a:spcBef>
            </a:pPr>
            <a:r>
              <a:rPr lang="en-US" sz="1600" dirty="0" smtClean="0">
                <a:solidFill>
                  <a:srgbClr val="FF0000"/>
                </a:solidFill>
                <a:latin typeface="Chalkboard"/>
              </a:rPr>
              <a:t>Pr [D   () = 1]</a:t>
            </a:r>
          </a:p>
        </p:txBody>
      </p:sp>
      <p:sp>
        <p:nvSpPr>
          <p:cNvPr id="114" name="Rectangle 113"/>
          <p:cNvSpPr/>
          <p:nvPr/>
        </p:nvSpPr>
        <p:spPr>
          <a:xfrm>
            <a:off x="2051720" y="2073042"/>
            <a:ext cx="3193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Chalkboard"/>
              </a:rPr>
              <a:t>=</a:t>
            </a:r>
            <a:endParaRPr lang="en-US" dirty="0">
              <a:latin typeface="Chalkboard"/>
            </a:endParaRPr>
          </a:p>
        </p:txBody>
      </p:sp>
      <p:sp>
        <p:nvSpPr>
          <p:cNvPr id="116" name="Text Box 7"/>
          <p:cNvSpPr txBox="1">
            <a:spLocks noChangeArrowheads="1"/>
          </p:cNvSpPr>
          <p:nvPr/>
        </p:nvSpPr>
        <p:spPr bwMode="auto">
          <a:xfrm>
            <a:off x="2924200" y="2041103"/>
            <a:ext cx="639688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457200" indent="-457200">
              <a:spcBef>
                <a:spcPct val="50000"/>
              </a:spcBef>
            </a:pPr>
            <a:r>
              <a:rPr lang="en-US" sz="1400" dirty="0" err="1" smtClean="0">
                <a:solidFill>
                  <a:srgbClr val="FF0000"/>
                </a:solidFill>
                <a:latin typeface="Chalkboard"/>
              </a:rPr>
              <a:t>F</a:t>
            </a:r>
            <a:r>
              <a:rPr lang="en-US" sz="1400" baseline="-25000" dirty="0" err="1" smtClean="0">
                <a:solidFill>
                  <a:srgbClr val="FF0000"/>
                </a:solidFill>
                <a:latin typeface="Chalkboard"/>
              </a:rPr>
              <a:t>k</a:t>
            </a:r>
            <a:endParaRPr lang="en-US" sz="1400" dirty="0" smtClean="0">
              <a:solidFill>
                <a:srgbClr val="FF0000"/>
              </a:solidFill>
              <a:latin typeface="Chalkboard"/>
            </a:endParaRPr>
          </a:p>
        </p:txBody>
      </p:sp>
      <p:sp>
        <p:nvSpPr>
          <p:cNvPr id="117" name="Text Box 7"/>
          <p:cNvSpPr txBox="1">
            <a:spLocks noChangeArrowheads="1"/>
          </p:cNvSpPr>
          <p:nvPr/>
        </p:nvSpPr>
        <p:spPr bwMode="auto">
          <a:xfrm>
            <a:off x="6444208" y="2142148"/>
            <a:ext cx="1656184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457200" indent="-457200">
              <a:spcBef>
                <a:spcPct val="50000"/>
              </a:spcBef>
            </a:pPr>
            <a:r>
              <a:rPr lang="en-US" sz="1600" dirty="0" smtClean="0">
                <a:solidFill>
                  <a:srgbClr val="FF0000"/>
                </a:solidFill>
                <a:latin typeface="Chalkboard"/>
              </a:rPr>
              <a:t>Pr [D   () = 1]</a:t>
            </a:r>
          </a:p>
        </p:txBody>
      </p:sp>
      <p:sp>
        <p:nvSpPr>
          <p:cNvPr id="119" name="Rectangle 118"/>
          <p:cNvSpPr/>
          <p:nvPr/>
        </p:nvSpPr>
        <p:spPr>
          <a:xfrm>
            <a:off x="6084168" y="2060848"/>
            <a:ext cx="3193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Chalkboard"/>
              </a:rPr>
              <a:t>=</a:t>
            </a:r>
            <a:endParaRPr lang="en-US" dirty="0">
              <a:latin typeface="Chalkboard"/>
            </a:endParaRPr>
          </a:p>
        </p:txBody>
      </p:sp>
      <p:sp>
        <p:nvSpPr>
          <p:cNvPr id="128" name="Text Box 7"/>
          <p:cNvSpPr txBox="1">
            <a:spLocks noChangeArrowheads="1"/>
          </p:cNvSpPr>
          <p:nvPr/>
        </p:nvSpPr>
        <p:spPr bwMode="auto">
          <a:xfrm>
            <a:off x="6956648" y="2041103"/>
            <a:ext cx="639688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457200" indent="-457200">
              <a:spcBef>
                <a:spcPct val="50000"/>
              </a:spcBef>
            </a:pPr>
            <a:r>
              <a:rPr lang="en-US" sz="1400" dirty="0">
                <a:solidFill>
                  <a:srgbClr val="FF0000"/>
                </a:solidFill>
                <a:latin typeface="Chalkboard"/>
              </a:rPr>
              <a:t>f</a:t>
            </a:r>
            <a:endParaRPr lang="en-US" sz="1400" dirty="0" smtClean="0">
              <a:solidFill>
                <a:srgbClr val="FF0000"/>
              </a:solidFill>
              <a:latin typeface="Chalkboard"/>
            </a:endParaRPr>
          </a:p>
        </p:txBody>
      </p:sp>
      <p:sp>
        <p:nvSpPr>
          <p:cNvPr id="85" name="日期占位符 5"/>
          <p:cNvSpPr>
            <a:spLocks noGrp="1"/>
          </p:cNvSpPr>
          <p:nvPr>
            <p:ph type="dt" sz="half" idx="10"/>
          </p:nvPr>
        </p:nvSpPr>
        <p:spPr>
          <a:xfrm>
            <a:off x="11088" y="6396525"/>
            <a:ext cx="2133600" cy="268139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1200" smtClean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rPr>
              <a:t>Thur, 11/10/2018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6" name="页脚占位符 9"/>
          <p:cNvSpPr>
            <a:spLocks noGrp="1"/>
          </p:cNvSpPr>
          <p:nvPr>
            <p:ph type="ftr" sz="quarter" idx="11"/>
          </p:nvPr>
        </p:nvSpPr>
        <p:spPr>
          <a:xfrm>
            <a:off x="3124200" y="6381328"/>
            <a:ext cx="2895600" cy="268139"/>
          </a:xfrm>
        </p:spPr>
        <p:txBody>
          <a:bodyPr/>
          <a:lstStyle/>
          <a:p>
            <a:pPr>
              <a:defRPr/>
            </a:pPr>
            <a:r>
              <a:rPr lang="en-US" sz="1200" smtClean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rPr>
              <a:t>S8101034Q-Modern Cryptography-Lect9.2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7" name="灯片编号占位符 10"/>
          <p:cNvSpPr>
            <a:spLocks noGrp="1"/>
          </p:cNvSpPr>
          <p:nvPr>
            <p:ph type="sldNum" sz="quarter" idx="12"/>
          </p:nvPr>
        </p:nvSpPr>
        <p:spPr>
          <a:xfrm>
            <a:off x="8507395" y="6398261"/>
            <a:ext cx="514400" cy="268139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dirty="0" smtClean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rPr>
              <a:t>14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0467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" grpId="0" animBg="1"/>
      <p:bldP spid="50" grpId="0"/>
      <p:bldP spid="53" grpId="0"/>
      <p:bldP spid="22" grpId="0"/>
      <p:bldP spid="3" grpId="0"/>
      <p:bldP spid="27" grpId="0"/>
      <p:bldP spid="5" grpId="0" animBg="1"/>
      <p:bldP spid="6" grpId="0" animBg="1"/>
      <p:bldP spid="43" grpId="0"/>
      <p:bldP spid="73" grpId="0" animBg="1"/>
      <p:bldP spid="75" grpId="0"/>
      <p:bldP spid="76" grpId="0"/>
      <p:bldP spid="77" grpId="0" animBg="1"/>
      <p:bldP spid="78" grpId="0" animBg="1"/>
      <p:bldP spid="79" grpId="0"/>
      <p:bldP spid="82" grpId="0"/>
      <p:bldP spid="84" grpId="0"/>
      <p:bldP spid="89" grpId="0"/>
      <p:bldP spid="107" grpId="0"/>
      <p:bldP spid="110" grpId="0"/>
      <p:bldP spid="111" grpId="0"/>
      <p:bldP spid="112" grpId="0"/>
      <p:bldP spid="114" grpId="0"/>
      <p:bldP spid="116" grpId="0"/>
      <p:bldP spid="117" grpId="0"/>
      <p:bldP spid="119" grpId="0"/>
      <p:bldP spid="12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2"/>
          <p:cNvSpPr txBox="1">
            <a:spLocks noChangeArrowheads="1"/>
          </p:cNvSpPr>
          <p:nvPr/>
        </p:nvSpPr>
        <p:spPr>
          <a:xfrm>
            <a:off x="0" y="-27384"/>
            <a:ext cx="9144000" cy="576064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3000" kern="0" dirty="0" smtClean="0">
                <a:solidFill>
                  <a:srgbClr val="009900"/>
                </a:solidFill>
                <a:latin typeface="Chalkboard" charset="0"/>
                <a:ea typeface="Chalkboard" charset="0"/>
                <a:cs typeface="Chalkboard" charset="0"/>
              </a:rPr>
              <a:t>Domain Extension</a:t>
            </a:r>
            <a:endParaRPr lang="en-US" sz="3000" kern="0" dirty="0">
              <a:solidFill>
                <a:srgbClr val="009900"/>
              </a:solidFill>
              <a:latin typeface="Chalkboard" charset="0"/>
              <a:ea typeface="Chalkboard" charset="0"/>
              <a:cs typeface="Chalkboard" charset="0"/>
            </a:endParaRPr>
          </a:p>
        </p:txBody>
      </p:sp>
      <p:cxnSp>
        <p:nvCxnSpPr>
          <p:cNvPr id="48" name="Straight Connector 47"/>
          <p:cNvCxnSpPr/>
          <p:nvPr/>
        </p:nvCxnSpPr>
        <p:spPr>
          <a:xfrm>
            <a:off x="4283968" y="2852936"/>
            <a:ext cx="0" cy="2160240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1331640" y="2060848"/>
            <a:ext cx="5806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Chalkboard" charset="0"/>
                <a:ea typeface="Chalkboard" charset="0"/>
                <a:cs typeface="Chalkboard" charset="0"/>
                <a:sym typeface="Symbol"/>
              </a:rPr>
              <a:t>SKE</a:t>
            </a:r>
            <a:endParaRPr lang="en-US" dirty="0">
              <a:solidFill>
                <a:srgbClr val="FF0000"/>
              </a:solidFill>
              <a:latin typeface="Chalkboard" charset="0"/>
              <a:ea typeface="Chalkboard" charset="0"/>
              <a:cs typeface="Chalkboard" charset="0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6534413" y="2060848"/>
            <a:ext cx="6605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Chalkboard" charset="0"/>
                <a:ea typeface="Chalkboard" charset="0"/>
                <a:cs typeface="Chalkboard" charset="0"/>
                <a:sym typeface="Symbol"/>
              </a:rPr>
              <a:t>MAC</a:t>
            </a:r>
            <a:endParaRPr lang="en-US" dirty="0">
              <a:solidFill>
                <a:srgbClr val="FF0000"/>
              </a:solidFill>
              <a:latin typeface="Chalkboard" charset="0"/>
              <a:ea typeface="Chalkboard" charset="0"/>
              <a:cs typeface="Chalkboard" charset="0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539552" y="908720"/>
            <a:ext cx="8280920" cy="646331"/>
          </a:xfrm>
          <a:prstGeom prst="rect">
            <a:avLst/>
          </a:prstGeom>
          <a:solidFill>
            <a:srgbClr val="FFFF00"/>
          </a:solidFill>
          <a:ln>
            <a:solidFill>
              <a:srgbClr val="BBE0E3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latin typeface="Chalkboard" charset="0"/>
                <a:ea typeface="Chalkboard" charset="0"/>
                <a:cs typeface="Chalkboard" charset="0"/>
                <a:sym typeface="Symbol"/>
              </a:rPr>
              <a:t>Given a scheme that handles fixed-length message. </a:t>
            </a:r>
          </a:p>
          <a:p>
            <a:pPr algn="ctr"/>
            <a:r>
              <a:rPr lang="en-US" dirty="0" smtClean="0">
                <a:latin typeface="Chalkboard" charset="0"/>
                <a:ea typeface="Chalkboard" charset="0"/>
                <a:cs typeface="Chalkboard" charset="0"/>
                <a:sym typeface="Symbol"/>
              </a:rPr>
              <a:t>How to handle arbitrary-length messages </a:t>
            </a:r>
            <a:endParaRPr lang="en-US" dirty="0">
              <a:latin typeface="Chalkboard" charset="0"/>
              <a:ea typeface="Chalkboard" charset="0"/>
              <a:cs typeface="Chalkboard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51521" y="2708920"/>
            <a:ext cx="381642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latin typeface="Chalkboard" charset="0"/>
                <a:ea typeface="Chalkboard" charset="0"/>
                <a:cs typeface="Chalkboard" charset="0"/>
                <a:sym typeface="Symbol"/>
              </a:rPr>
              <a:t>Break the message into blocks and encrypt each block using fixed-length scheme (minimum security notion CPA-security)</a:t>
            </a:r>
            <a:endParaRPr lang="en-US" sz="1600" dirty="0">
              <a:latin typeface="Chalkboard" charset="0"/>
              <a:ea typeface="Chalkboard" charset="0"/>
              <a:cs typeface="Chalkboard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4499992" y="2708920"/>
            <a:ext cx="4320480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latin typeface="Chalkboard" charset="0"/>
                <a:ea typeface="Chalkboard" charset="0"/>
                <a:cs typeface="Chalkboard" charset="0"/>
                <a:sym typeface="Symbol"/>
              </a:rPr>
              <a:t>The same does not work here– Additional tricks necessary </a:t>
            </a:r>
            <a:endParaRPr lang="en-US" sz="1600" dirty="0">
              <a:latin typeface="Chalkboard" charset="0"/>
              <a:ea typeface="Chalkboard" charset="0"/>
              <a:cs typeface="Chalkboard" charset="0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251520" y="4140368"/>
            <a:ext cx="3816424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latin typeface="Chalkboard" charset="0"/>
                <a:ea typeface="Chalkboard" charset="0"/>
                <a:cs typeface="Chalkboard" charset="0"/>
                <a:sym typeface="Symbol"/>
              </a:rPr>
              <a:t>Want efficiency?– Go for Mode of operations</a:t>
            </a:r>
            <a:endParaRPr lang="en-US" sz="1600" dirty="0">
              <a:latin typeface="Chalkboard" charset="0"/>
              <a:ea typeface="Chalkboard" charset="0"/>
              <a:cs typeface="Chalkboard" charset="0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4572000" y="4140368"/>
            <a:ext cx="3816424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latin typeface="Chalkboard" charset="0"/>
                <a:ea typeface="Chalkboard" charset="0"/>
                <a:cs typeface="Chalkboard" charset="0"/>
                <a:sym typeface="Symbol"/>
              </a:rPr>
              <a:t>Want efficiency?– CBC-MAC, C-MAC, Hash-and-MAC, HMAC</a:t>
            </a:r>
            <a:endParaRPr lang="en-US" sz="1600" dirty="0">
              <a:latin typeface="Chalkboard" charset="0"/>
              <a:ea typeface="Chalkboard" charset="0"/>
              <a:cs typeface="Chalkboard" charset="0"/>
            </a:endParaRPr>
          </a:p>
        </p:txBody>
      </p:sp>
      <p:sp>
        <p:nvSpPr>
          <p:cNvPr id="14" name="日期占位符 5"/>
          <p:cNvSpPr>
            <a:spLocks noGrp="1"/>
          </p:cNvSpPr>
          <p:nvPr>
            <p:ph type="dt" sz="half" idx="10"/>
          </p:nvPr>
        </p:nvSpPr>
        <p:spPr>
          <a:xfrm>
            <a:off x="11088" y="6396525"/>
            <a:ext cx="2133600" cy="268139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1200" smtClean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rPr>
              <a:t>Thur, 11/10/2018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15" name="页脚占位符 9"/>
          <p:cNvSpPr>
            <a:spLocks noGrp="1"/>
          </p:cNvSpPr>
          <p:nvPr>
            <p:ph type="ftr" sz="quarter" idx="11"/>
          </p:nvPr>
        </p:nvSpPr>
        <p:spPr>
          <a:xfrm>
            <a:off x="3124200" y="6381328"/>
            <a:ext cx="2895600" cy="268139"/>
          </a:xfrm>
        </p:spPr>
        <p:txBody>
          <a:bodyPr/>
          <a:lstStyle/>
          <a:p>
            <a:pPr>
              <a:defRPr/>
            </a:pPr>
            <a:r>
              <a:rPr lang="en-US" sz="1200" smtClean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rPr>
              <a:t>S8101034Q-Modern Cryptography-Lect9.2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16" name="灯片编号占位符 10"/>
          <p:cNvSpPr>
            <a:spLocks noGrp="1"/>
          </p:cNvSpPr>
          <p:nvPr>
            <p:ph type="sldNum" sz="quarter" idx="12"/>
          </p:nvPr>
        </p:nvSpPr>
        <p:spPr>
          <a:xfrm>
            <a:off x="8507395" y="6398261"/>
            <a:ext cx="514400" cy="268139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dirty="0" smtClean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rPr>
              <a:t>15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6596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6" grpId="0"/>
      <p:bldP spid="6" grpId="0"/>
      <p:bldP spid="53" grpId="0"/>
      <p:bldP spid="54" grpId="0"/>
      <p:bldP spid="5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2"/>
          <p:cNvSpPr txBox="1">
            <a:spLocks noChangeArrowheads="1"/>
          </p:cNvSpPr>
          <p:nvPr/>
        </p:nvSpPr>
        <p:spPr>
          <a:xfrm>
            <a:off x="0" y="-27384"/>
            <a:ext cx="9468544" cy="576064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3000" kern="0" dirty="0" smtClean="0">
                <a:solidFill>
                  <a:srgbClr val="009900"/>
                </a:solidFill>
                <a:ea typeface="+mj-ea"/>
                <a:cs typeface="+mj-cs"/>
              </a:rPr>
              <a:t>Domain Extension</a:t>
            </a:r>
            <a:endParaRPr lang="en-US" sz="3000" kern="0" dirty="0">
              <a:solidFill>
                <a:srgbClr val="009900"/>
              </a:solidFill>
              <a:ea typeface="+mj-ea"/>
              <a:cs typeface="+mj-cs"/>
            </a:endParaRPr>
          </a:p>
        </p:txBody>
      </p:sp>
      <p:sp>
        <p:nvSpPr>
          <p:cNvPr id="49" name="Text Box 7"/>
          <p:cNvSpPr txBox="1">
            <a:spLocks noChangeArrowheads="1"/>
          </p:cNvSpPr>
          <p:nvPr/>
        </p:nvSpPr>
        <p:spPr bwMode="auto">
          <a:xfrm>
            <a:off x="251520" y="836712"/>
            <a:ext cx="8460432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 smtClean="0">
                <a:sym typeface="Symbol"/>
              </a:rPr>
              <a:t>Warning!!  Simple ideas do not work !!</a:t>
            </a:r>
            <a:endParaRPr lang="en-US" sz="1600" baseline="-25000" dirty="0" smtClean="0">
              <a:solidFill>
                <a:srgbClr val="0000FF"/>
              </a:solidFill>
            </a:endParaRPr>
          </a:p>
        </p:txBody>
      </p:sp>
      <p:sp>
        <p:nvSpPr>
          <p:cNvPr id="51" name="Text Box 7"/>
          <p:cNvSpPr txBox="1">
            <a:spLocks noChangeArrowheads="1"/>
          </p:cNvSpPr>
          <p:nvPr/>
        </p:nvSpPr>
        <p:spPr bwMode="auto">
          <a:xfrm>
            <a:off x="3275856" y="1196752"/>
            <a:ext cx="2160240" cy="400110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dirty="0" smtClean="0">
                <a:sym typeface="Symbol"/>
              </a:rPr>
              <a:t>Attempt I </a:t>
            </a:r>
            <a:endParaRPr lang="en-US" sz="2000" baseline="-25000" dirty="0" smtClean="0">
              <a:solidFill>
                <a:srgbClr val="0000FF"/>
              </a:solidFill>
            </a:endParaRPr>
          </a:p>
        </p:txBody>
      </p:sp>
      <p:sp>
        <p:nvSpPr>
          <p:cNvPr id="53" name="Text Box 7"/>
          <p:cNvSpPr txBox="1">
            <a:spLocks noChangeArrowheads="1"/>
          </p:cNvSpPr>
          <p:nvPr/>
        </p:nvSpPr>
        <p:spPr bwMode="auto">
          <a:xfrm>
            <a:off x="395536" y="1772816"/>
            <a:ext cx="8748464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85750" indent="-285750">
              <a:spcBef>
                <a:spcPct val="50000"/>
              </a:spcBef>
              <a:buFont typeface="Wingdings" pitchFamily="2" charset="2"/>
              <a:buChar char="Ø"/>
            </a:pPr>
            <a:r>
              <a:rPr lang="en-US" sz="1600" dirty="0" smtClean="0">
                <a:sym typeface="Symbol"/>
              </a:rPr>
              <a:t>Divide the message into blocks and authenticate each separately via fixed-length MAC</a:t>
            </a:r>
            <a:endParaRPr lang="en-US" sz="1600" baseline="-25000" dirty="0" smtClean="0"/>
          </a:p>
        </p:txBody>
      </p:sp>
      <p:grpSp>
        <p:nvGrpSpPr>
          <p:cNvPr id="54" name="Group 44"/>
          <p:cNvGrpSpPr/>
          <p:nvPr/>
        </p:nvGrpSpPr>
        <p:grpSpPr>
          <a:xfrm>
            <a:off x="2051720" y="2615426"/>
            <a:ext cx="5040560" cy="432048"/>
            <a:chOff x="1979712" y="1772816"/>
            <a:chExt cx="5040560" cy="432048"/>
          </a:xfrm>
        </p:grpSpPr>
        <p:sp>
          <p:nvSpPr>
            <p:cNvPr id="55" name="Rectangle 54"/>
            <p:cNvSpPr/>
            <p:nvPr/>
          </p:nvSpPr>
          <p:spPr>
            <a:xfrm>
              <a:off x="1979712" y="1772816"/>
              <a:ext cx="5040560" cy="432048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cxnSp>
          <p:nvCxnSpPr>
            <p:cNvPr id="56" name="Straight Connector 55"/>
            <p:cNvCxnSpPr/>
            <p:nvPr/>
          </p:nvCxnSpPr>
          <p:spPr>
            <a:xfrm>
              <a:off x="3635896" y="1772816"/>
              <a:ext cx="0" cy="43204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>
              <a:off x="5220072" y="1772816"/>
              <a:ext cx="0" cy="43204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 Box 7"/>
            <p:cNvSpPr txBox="1">
              <a:spLocks noChangeArrowheads="1"/>
            </p:cNvSpPr>
            <p:nvPr/>
          </p:nvSpPr>
          <p:spPr bwMode="auto">
            <a:xfrm>
              <a:off x="2595972" y="1794302"/>
              <a:ext cx="535868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000" dirty="0" smtClean="0">
                  <a:sym typeface="Symbol"/>
                </a:rPr>
                <a:t>m</a:t>
              </a:r>
              <a:r>
                <a:rPr lang="en-US" sz="2000" baseline="-25000" dirty="0" smtClean="0">
                  <a:sym typeface="Symbol"/>
                </a:rPr>
                <a:t>1</a:t>
              </a:r>
              <a:endParaRPr lang="en-US" sz="2000" baseline="-25000" dirty="0" smtClean="0">
                <a:solidFill>
                  <a:srgbClr val="0000FF"/>
                </a:solidFill>
              </a:endParaRPr>
            </a:p>
          </p:txBody>
        </p:sp>
        <p:sp>
          <p:nvSpPr>
            <p:cNvPr id="59" name="Text Box 7"/>
            <p:cNvSpPr txBox="1">
              <a:spLocks noChangeArrowheads="1"/>
            </p:cNvSpPr>
            <p:nvPr/>
          </p:nvSpPr>
          <p:spPr bwMode="auto">
            <a:xfrm>
              <a:off x="4252156" y="1772816"/>
              <a:ext cx="535868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000" dirty="0" smtClean="0">
                  <a:sym typeface="Symbol"/>
                </a:rPr>
                <a:t>m</a:t>
              </a:r>
              <a:r>
                <a:rPr lang="en-US" sz="2000" baseline="-25000" dirty="0">
                  <a:sym typeface="Symbol"/>
                </a:rPr>
                <a:t>2</a:t>
              </a:r>
              <a:endParaRPr lang="en-US" sz="2000" baseline="-25000" dirty="0" smtClean="0">
                <a:solidFill>
                  <a:srgbClr val="0000FF"/>
                </a:solidFill>
              </a:endParaRPr>
            </a:p>
          </p:txBody>
        </p:sp>
        <p:sp>
          <p:nvSpPr>
            <p:cNvPr id="60" name="Text Box 7"/>
            <p:cNvSpPr txBox="1">
              <a:spLocks noChangeArrowheads="1"/>
            </p:cNvSpPr>
            <p:nvPr/>
          </p:nvSpPr>
          <p:spPr bwMode="auto">
            <a:xfrm>
              <a:off x="5868144" y="1772816"/>
              <a:ext cx="535868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000" dirty="0" smtClean="0">
                  <a:sym typeface="Symbol"/>
                </a:rPr>
                <a:t>m</a:t>
              </a:r>
              <a:r>
                <a:rPr lang="en-US" sz="2000" baseline="-25000" dirty="0" smtClean="0">
                  <a:sym typeface="Symbol"/>
                </a:rPr>
                <a:t>3</a:t>
              </a:r>
              <a:endParaRPr lang="en-US" sz="2000" baseline="-25000" dirty="0" smtClean="0">
                <a:solidFill>
                  <a:srgbClr val="0000FF"/>
                </a:solidFill>
                <a:latin typeface="Gigi" pitchFamily="82" charset="0"/>
              </a:endParaRPr>
            </a:p>
          </p:txBody>
        </p:sp>
      </p:grpSp>
      <p:sp>
        <p:nvSpPr>
          <p:cNvPr id="62" name="Text Box 7"/>
          <p:cNvSpPr txBox="1">
            <a:spLocks noChangeArrowheads="1"/>
          </p:cNvSpPr>
          <p:nvPr/>
        </p:nvSpPr>
        <p:spPr bwMode="auto">
          <a:xfrm>
            <a:off x="899592" y="2615426"/>
            <a:ext cx="53586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dirty="0" smtClean="0">
                <a:sym typeface="Symbol"/>
              </a:rPr>
              <a:t>m</a:t>
            </a:r>
            <a:endParaRPr lang="en-US" sz="2000" baseline="-25000" dirty="0" smtClean="0">
              <a:solidFill>
                <a:srgbClr val="0000FF"/>
              </a:solidFill>
            </a:endParaRPr>
          </a:p>
        </p:txBody>
      </p:sp>
      <p:cxnSp>
        <p:nvCxnSpPr>
          <p:cNvPr id="63" name="Straight Arrow Connector 62"/>
          <p:cNvCxnSpPr/>
          <p:nvPr/>
        </p:nvCxnSpPr>
        <p:spPr>
          <a:xfrm>
            <a:off x="1291444" y="2826515"/>
            <a:ext cx="616260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7" name="Group 106"/>
          <p:cNvGrpSpPr/>
          <p:nvPr/>
        </p:nvGrpSpPr>
        <p:grpSpPr>
          <a:xfrm>
            <a:off x="2051720" y="2276872"/>
            <a:ext cx="4968552" cy="338554"/>
            <a:chOff x="2051720" y="2946430"/>
            <a:chExt cx="4968552" cy="338554"/>
          </a:xfrm>
        </p:grpSpPr>
        <p:grpSp>
          <p:nvGrpSpPr>
            <p:cNvPr id="69" name="Group 68"/>
            <p:cNvGrpSpPr/>
            <p:nvPr/>
          </p:nvGrpSpPr>
          <p:grpSpPr>
            <a:xfrm>
              <a:off x="2051720" y="2946430"/>
              <a:ext cx="1656184" cy="338554"/>
              <a:chOff x="2051720" y="2946430"/>
              <a:chExt cx="1656184" cy="338554"/>
            </a:xfrm>
          </p:grpSpPr>
          <p:cxnSp>
            <p:nvCxnSpPr>
              <p:cNvPr id="65" name="Straight Arrow Connector 64"/>
              <p:cNvCxnSpPr/>
              <p:nvPr/>
            </p:nvCxnSpPr>
            <p:spPr>
              <a:xfrm>
                <a:off x="2987824" y="3140968"/>
                <a:ext cx="720080" cy="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Arrow Connector 66"/>
              <p:cNvCxnSpPr/>
              <p:nvPr/>
            </p:nvCxnSpPr>
            <p:spPr>
              <a:xfrm>
                <a:off x="2051720" y="3140968"/>
                <a:ext cx="720080" cy="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8" name="Text Box 7"/>
              <p:cNvSpPr txBox="1">
                <a:spLocks noChangeArrowheads="1"/>
              </p:cNvSpPr>
              <p:nvPr/>
            </p:nvSpPr>
            <p:spPr bwMode="auto">
              <a:xfrm>
                <a:off x="2771800" y="2946430"/>
                <a:ext cx="455476" cy="3385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sz="1600" dirty="0" smtClean="0">
                    <a:sym typeface="Symbol"/>
                  </a:rPr>
                  <a:t>n</a:t>
                </a:r>
                <a:endParaRPr lang="en-US" sz="1600" baseline="-25000" dirty="0" smtClean="0">
                  <a:solidFill>
                    <a:srgbClr val="0000FF"/>
                  </a:solidFill>
                </a:endParaRPr>
              </a:p>
            </p:txBody>
          </p:sp>
        </p:grpSp>
        <p:grpSp>
          <p:nvGrpSpPr>
            <p:cNvPr id="72" name="Group 71"/>
            <p:cNvGrpSpPr/>
            <p:nvPr/>
          </p:nvGrpSpPr>
          <p:grpSpPr>
            <a:xfrm>
              <a:off x="3707904" y="2946430"/>
              <a:ext cx="1656184" cy="338554"/>
              <a:chOff x="2051720" y="2946430"/>
              <a:chExt cx="1656184" cy="338554"/>
            </a:xfrm>
          </p:grpSpPr>
          <p:cxnSp>
            <p:nvCxnSpPr>
              <p:cNvPr id="80" name="Straight Arrow Connector 79"/>
              <p:cNvCxnSpPr/>
              <p:nvPr/>
            </p:nvCxnSpPr>
            <p:spPr>
              <a:xfrm>
                <a:off x="2987824" y="3140968"/>
                <a:ext cx="720080" cy="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Arrow Connector 80"/>
              <p:cNvCxnSpPr/>
              <p:nvPr/>
            </p:nvCxnSpPr>
            <p:spPr>
              <a:xfrm>
                <a:off x="2051720" y="3140968"/>
                <a:ext cx="720080" cy="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2" name="Text Box 7"/>
              <p:cNvSpPr txBox="1">
                <a:spLocks noChangeArrowheads="1"/>
              </p:cNvSpPr>
              <p:nvPr/>
            </p:nvSpPr>
            <p:spPr bwMode="auto">
              <a:xfrm>
                <a:off x="2771800" y="2946430"/>
                <a:ext cx="455476" cy="3385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sz="1600" dirty="0" smtClean="0">
                    <a:sym typeface="Symbol"/>
                  </a:rPr>
                  <a:t>n</a:t>
                </a:r>
                <a:endParaRPr lang="en-US" sz="1600" baseline="-25000" dirty="0" smtClean="0">
                  <a:solidFill>
                    <a:srgbClr val="0000FF"/>
                  </a:solidFill>
                </a:endParaRPr>
              </a:p>
            </p:txBody>
          </p:sp>
        </p:grpSp>
        <p:grpSp>
          <p:nvGrpSpPr>
            <p:cNvPr id="83" name="Group 82"/>
            <p:cNvGrpSpPr/>
            <p:nvPr/>
          </p:nvGrpSpPr>
          <p:grpSpPr>
            <a:xfrm>
              <a:off x="5364088" y="2946430"/>
              <a:ext cx="1656184" cy="338554"/>
              <a:chOff x="2051720" y="2946430"/>
              <a:chExt cx="1656184" cy="338554"/>
            </a:xfrm>
          </p:grpSpPr>
          <p:cxnSp>
            <p:nvCxnSpPr>
              <p:cNvPr id="84" name="Straight Arrow Connector 83"/>
              <p:cNvCxnSpPr/>
              <p:nvPr/>
            </p:nvCxnSpPr>
            <p:spPr>
              <a:xfrm>
                <a:off x="2987824" y="3140968"/>
                <a:ext cx="720080" cy="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Arrow Connector 87"/>
              <p:cNvCxnSpPr/>
              <p:nvPr/>
            </p:nvCxnSpPr>
            <p:spPr>
              <a:xfrm>
                <a:off x="2051720" y="3140968"/>
                <a:ext cx="720080" cy="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2" name="Text Box 7"/>
              <p:cNvSpPr txBox="1">
                <a:spLocks noChangeArrowheads="1"/>
              </p:cNvSpPr>
              <p:nvPr/>
            </p:nvSpPr>
            <p:spPr bwMode="auto">
              <a:xfrm>
                <a:off x="2771800" y="2946430"/>
                <a:ext cx="455476" cy="3385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sz="1600" dirty="0" smtClean="0">
                    <a:sym typeface="Symbol"/>
                  </a:rPr>
                  <a:t>n</a:t>
                </a:r>
                <a:endParaRPr lang="en-US" sz="1600" baseline="-25000" dirty="0" smtClean="0">
                  <a:solidFill>
                    <a:srgbClr val="0000FF"/>
                  </a:solidFill>
                </a:endParaRPr>
              </a:p>
            </p:txBody>
          </p:sp>
        </p:grpSp>
      </p:grpSp>
      <p:sp>
        <p:nvSpPr>
          <p:cNvPr id="104" name="Text Box 7"/>
          <p:cNvSpPr txBox="1">
            <a:spLocks noChangeArrowheads="1"/>
          </p:cNvSpPr>
          <p:nvPr/>
        </p:nvSpPr>
        <p:spPr bwMode="auto">
          <a:xfrm>
            <a:off x="827584" y="3583468"/>
            <a:ext cx="53586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dirty="0" smtClean="0">
                <a:sym typeface="Symbol"/>
              </a:rPr>
              <a:t>k</a:t>
            </a:r>
            <a:endParaRPr lang="en-US" sz="2000" baseline="-25000" dirty="0" smtClean="0">
              <a:solidFill>
                <a:srgbClr val="0000FF"/>
              </a:solidFill>
            </a:endParaRPr>
          </a:p>
        </p:txBody>
      </p:sp>
      <p:pic>
        <p:nvPicPr>
          <p:cNvPr id="105" name="Picture 2" descr="https://encrypted-tbn2.gstatic.com/images?q=tbn:ANd9GcSwsTqLN4QJQ_gBHvsPOVo5uM-ChpYI_wzBq-lnR91wydomJrIkUCXi65xP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578" y="3599595"/>
            <a:ext cx="280006" cy="67201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9" name="Straight Arrow Connector 108"/>
          <p:cNvCxnSpPr/>
          <p:nvPr/>
        </p:nvCxnSpPr>
        <p:spPr>
          <a:xfrm>
            <a:off x="2627784" y="3047474"/>
            <a:ext cx="0" cy="576064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/>
          <p:cNvCxnSpPr/>
          <p:nvPr/>
        </p:nvCxnSpPr>
        <p:spPr>
          <a:xfrm>
            <a:off x="4211960" y="3047474"/>
            <a:ext cx="0" cy="576064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/>
          <p:cNvCxnSpPr/>
          <p:nvPr/>
        </p:nvCxnSpPr>
        <p:spPr>
          <a:xfrm>
            <a:off x="5940152" y="3047474"/>
            <a:ext cx="0" cy="576064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4" name="Group 123"/>
          <p:cNvGrpSpPr/>
          <p:nvPr/>
        </p:nvGrpSpPr>
        <p:grpSpPr>
          <a:xfrm>
            <a:off x="1043608" y="3335506"/>
            <a:ext cx="5680248" cy="811833"/>
            <a:chOff x="1043608" y="3913311"/>
            <a:chExt cx="5680248" cy="811833"/>
          </a:xfrm>
        </p:grpSpPr>
        <p:grpSp>
          <p:nvGrpSpPr>
            <p:cNvPr id="106" name="Group 105"/>
            <p:cNvGrpSpPr/>
            <p:nvPr/>
          </p:nvGrpSpPr>
          <p:grpSpPr>
            <a:xfrm>
              <a:off x="1043608" y="3913311"/>
              <a:ext cx="5400600" cy="288032"/>
              <a:chOff x="1043608" y="4005064"/>
              <a:chExt cx="5400600" cy="288032"/>
            </a:xfrm>
          </p:grpSpPr>
          <p:cxnSp>
            <p:nvCxnSpPr>
              <p:cNvPr id="97" name="Straight Arrow Connector 96"/>
              <p:cNvCxnSpPr/>
              <p:nvPr/>
            </p:nvCxnSpPr>
            <p:spPr>
              <a:xfrm>
                <a:off x="1043608" y="4005064"/>
                <a:ext cx="5400600" cy="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Arrow Connector 99"/>
              <p:cNvCxnSpPr/>
              <p:nvPr/>
            </p:nvCxnSpPr>
            <p:spPr>
              <a:xfrm>
                <a:off x="6444208" y="4005064"/>
                <a:ext cx="0" cy="288032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Arrow Connector 100"/>
              <p:cNvCxnSpPr/>
              <p:nvPr/>
            </p:nvCxnSpPr>
            <p:spPr>
              <a:xfrm>
                <a:off x="4716016" y="4005064"/>
                <a:ext cx="0" cy="288032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Arrow Connector 101"/>
              <p:cNvCxnSpPr/>
              <p:nvPr/>
            </p:nvCxnSpPr>
            <p:spPr>
              <a:xfrm>
                <a:off x="3131840" y="4005064"/>
                <a:ext cx="0" cy="288032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Arrow Connector 102"/>
              <p:cNvCxnSpPr/>
              <p:nvPr/>
            </p:nvCxnSpPr>
            <p:spPr>
              <a:xfrm>
                <a:off x="1043608" y="4005064"/>
                <a:ext cx="0" cy="288032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3" name="Group 122"/>
            <p:cNvGrpSpPr/>
            <p:nvPr/>
          </p:nvGrpSpPr>
          <p:grpSpPr>
            <a:xfrm>
              <a:off x="2411760" y="4201343"/>
              <a:ext cx="4312096" cy="523801"/>
              <a:chOff x="2411760" y="4201343"/>
              <a:chExt cx="4312096" cy="523801"/>
            </a:xfrm>
          </p:grpSpPr>
          <p:sp>
            <p:nvSpPr>
              <p:cNvPr id="93" name="Rectangle 92"/>
              <p:cNvSpPr/>
              <p:nvPr/>
            </p:nvSpPr>
            <p:spPr>
              <a:xfrm>
                <a:off x="2411760" y="4221088"/>
                <a:ext cx="936104" cy="50405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94" name="Rectangle 93"/>
              <p:cNvSpPr/>
              <p:nvPr/>
            </p:nvSpPr>
            <p:spPr>
              <a:xfrm>
                <a:off x="3995936" y="4201343"/>
                <a:ext cx="914400" cy="50405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5745832" y="4201343"/>
                <a:ext cx="914400" cy="50405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12" name="Text Box 7"/>
              <p:cNvSpPr txBox="1">
                <a:spLocks noChangeArrowheads="1"/>
              </p:cNvSpPr>
              <p:nvPr/>
            </p:nvSpPr>
            <p:spPr bwMode="auto">
              <a:xfrm>
                <a:off x="2564160" y="4233281"/>
                <a:ext cx="855712" cy="4001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sz="2000" dirty="0" smtClean="0">
                    <a:sym typeface="Symbol"/>
                  </a:rPr>
                  <a:t>Mac</a:t>
                </a:r>
                <a:endParaRPr lang="en-US" sz="2000" baseline="-25000" dirty="0" smtClean="0">
                  <a:solidFill>
                    <a:srgbClr val="0000FF"/>
                  </a:solidFill>
                </a:endParaRPr>
              </a:p>
            </p:txBody>
          </p:sp>
          <p:sp>
            <p:nvSpPr>
              <p:cNvPr id="113" name="Text Box 7"/>
              <p:cNvSpPr txBox="1">
                <a:spLocks noChangeArrowheads="1"/>
              </p:cNvSpPr>
              <p:nvPr/>
            </p:nvSpPr>
            <p:spPr bwMode="auto">
              <a:xfrm>
                <a:off x="4148336" y="4233281"/>
                <a:ext cx="855712" cy="4001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sz="2000" dirty="0" smtClean="0">
                    <a:sym typeface="Symbol"/>
                  </a:rPr>
                  <a:t>Mac</a:t>
                </a:r>
                <a:endParaRPr lang="en-US" sz="2000" baseline="-25000" dirty="0" smtClean="0">
                  <a:solidFill>
                    <a:srgbClr val="0000FF"/>
                  </a:solidFill>
                </a:endParaRPr>
              </a:p>
            </p:txBody>
          </p:sp>
          <p:sp>
            <p:nvSpPr>
              <p:cNvPr id="114" name="Text Box 7"/>
              <p:cNvSpPr txBox="1">
                <a:spLocks noChangeArrowheads="1"/>
              </p:cNvSpPr>
              <p:nvPr/>
            </p:nvSpPr>
            <p:spPr bwMode="auto">
              <a:xfrm>
                <a:off x="5868144" y="4233281"/>
                <a:ext cx="855712" cy="4001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sz="2000" dirty="0" smtClean="0">
                    <a:sym typeface="Symbol"/>
                  </a:rPr>
                  <a:t>Mac</a:t>
                </a:r>
                <a:endParaRPr lang="en-US" sz="2000" baseline="-25000" dirty="0" smtClean="0">
                  <a:solidFill>
                    <a:srgbClr val="0000FF"/>
                  </a:solidFill>
                </a:endParaRPr>
              </a:p>
            </p:txBody>
          </p:sp>
        </p:grpSp>
      </p:grpSp>
      <p:cxnSp>
        <p:nvCxnSpPr>
          <p:cNvPr id="115" name="Straight Arrow Connector 114"/>
          <p:cNvCxnSpPr/>
          <p:nvPr/>
        </p:nvCxnSpPr>
        <p:spPr>
          <a:xfrm>
            <a:off x="2915816" y="4127594"/>
            <a:ext cx="0" cy="288032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Text Box 7"/>
          <p:cNvSpPr txBox="1">
            <a:spLocks noChangeArrowheads="1"/>
          </p:cNvSpPr>
          <p:nvPr/>
        </p:nvSpPr>
        <p:spPr bwMode="auto">
          <a:xfrm>
            <a:off x="2267744" y="4415626"/>
            <a:ext cx="1255948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 dirty="0" smtClean="0">
                <a:sym typeface="Symbol"/>
              </a:rPr>
              <a:t>t</a:t>
            </a:r>
            <a:r>
              <a:rPr lang="en-US" sz="1400" baseline="-25000" dirty="0" smtClean="0">
                <a:sym typeface="Symbol"/>
              </a:rPr>
              <a:t>1</a:t>
            </a:r>
            <a:r>
              <a:rPr lang="en-US" sz="1400" dirty="0" smtClean="0">
                <a:sym typeface="Symbol"/>
              </a:rPr>
              <a:t> = Mac</a:t>
            </a:r>
            <a:r>
              <a:rPr lang="en-US" sz="1400" baseline="-25000" dirty="0" smtClean="0">
                <a:sym typeface="Symbol"/>
              </a:rPr>
              <a:t>k</a:t>
            </a:r>
            <a:r>
              <a:rPr lang="en-US" sz="1400" dirty="0" smtClean="0">
                <a:sym typeface="Symbol"/>
              </a:rPr>
              <a:t>(m</a:t>
            </a:r>
            <a:r>
              <a:rPr lang="en-US" sz="1400" baseline="-25000" dirty="0" smtClean="0">
                <a:sym typeface="Symbol"/>
              </a:rPr>
              <a:t>1</a:t>
            </a:r>
            <a:r>
              <a:rPr lang="en-US" sz="1400" dirty="0" smtClean="0">
                <a:sym typeface="Symbol"/>
              </a:rPr>
              <a:t>)</a:t>
            </a:r>
            <a:endParaRPr lang="en-US" sz="1400" baseline="-25000" dirty="0" smtClean="0">
              <a:solidFill>
                <a:srgbClr val="0000FF"/>
              </a:solidFill>
            </a:endParaRPr>
          </a:p>
        </p:txBody>
      </p:sp>
      <p:cxnSp>
        <p:nvCxnSpPr>
          <p:cNvPr id="117" name="Straight Arrow Connector 116"/>
          <p:cNvCxnSpPr/>
          <p:nvPr/>
        </p:nvCxnSpPr>
        <p:spPr>
          <a:xfrm>
            <a:off x="4468180" y="4127594"/>
            <a:ext cx="0" cy="288032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 Box 7"/>
          <p:cNvSpPr txBox="1">
            <a:spLocks noChangeArrowheads="1"/>
          </p:cNvSpPr>
          <p:nvPr/>
        </p:nvSpPr>
        <p:spPr bwMode="auto">
          <a:xfrm>
            <a:off x="3820108" y="4415626"/>
            <a:ext cx="1327956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 dirty="0" smtClean="0">
                <a:sym typeface="Symbol"/>
              </a:rPr>
              <a:t>t</a:t>
            </a:r>
            <a:r>
              <a:rPr lang="en-US" sz="1400" baseline="-25000" dirty="0" smtClean="0">
                <a:sym typeface="Symbol"/>
              </a:rPr>
              <a:t>2</a:t>
            </a:r>
            <a:r>
              <a:rPr lang="en-US" sz="1400" dirty="0" smtClean="0">
                <a:sym typeface="Symbol"/>
              </a:rPr>
              <a:t> = Mac</a:t>
            </a:r>
            <a:r>
              <a:rPr lang="en-US" sz="1400" baseline="-25000" dirty="0" smtClean="0">
                <a:sym typeface="Symbol"/>
              </a:rPr>
              <a:t>k</a:t>
            </a:r>
            <a:r>
              <a:rPr lang="en-US" sz="1400" dirty="0" smtClean="0">
                <a:sym typeface="Symbol"/>
              </a:rPr>
              <a:t>(m</a:t>
            </a:r>
            <a:r>
              <a:rPr lang="en-US" sz="1400" baseline="-25000" dirty="0" smtClean="0">
                <a:sym typeface="Symbol"/>
              </a:rPr>
              <a:t>2</a:t>
            </a:r>
            <a:r>
              <a:rPr lang="en-US" sz="1400" dirty="0" smtClean="0">
                <a:sym typeface="Symbol"/>
              </a:rPr>
              <a:t>)</a:t>
            </a:r>
            <a:endParaRPr lang="en-US" sz="1400" baseline="-25000" dirty="0" smtClean="0">
              <a:solidFill>
                <a:srgbClr val="0000FF"/>
              </a:solidFill>
            </a:endParaRPr>
          </a:p>
        </p:txBody>
      </p:sp>
      <p:cxnSp>
        <p:nvCxnSpPr>
          <p:cNvPr id="119" name="Straight Arrow Connector 118"/>
          <p:cNvCxnSpPr/>
          <p:nvPr/>
        </p:nvCxnSpPr>
        <p:spPr>
          <a:xfrm>
            <a:off x="6196372" y="4127594"/>
            <a:ext cx="0" cy="288032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Text Box 7"/>
          <p:cNvSpPr txBox="1">
            <a:spLocks noChangeArrowheads="1"/>
          </p:cNvSpPr>
          <p:nvPr/>
        </p:nvSpPr>
        <p:spPr bwMode="auto">
          <a:xfrm>
            <a:off x="5548300" y="4415626"/>
            <a:ext cx="1327956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 dirty="0" smtClean="0">
                <a:sym typeface="Symbol"/>
              </a:rPr>
              <a:t>t</a:t>
            </a:r>
            <a:r>
              <a:rPr lang="en-US" sz="1400" baseline="-25000" dirty="0" smtClean="0">
                <a:sym typeface="Symbol"/>
              </a:rPr>
              <a:t>3</a:t>
            </a:r>
            <a:r>
              <a:rPr lang="en-US" sz="1400" dirty="0" smtClean="0">
                <a:sym typeface="Symbol"/>
              </a:rPr>
              <a:t> = Mac</a:t>
            </a:r>
            <a:r>
              <a:rPr lang="en-US" sz="1400" baseline="-25000" dirty="0" smtClean="0">
                <a:sym typeface="Symbol"/>
              </a:rPr>
              <a:t>k</a:t>
            </a:r>
            <a:r>
              <a:rPr lang="en-US" sz="1400" dirty="0" smtClean="0">
                <a:sym typeface="Symbol"/>
              </a:rPr>
              <a:t>(m</a:t>
            </a:r>
            <a:r>
              <a:rPr lang="en-US" sz="1400" baseline="-25000" dirty="0" smtClean="0">
                <a:sym typeface="Symbol"/>
              </a:rPr>
              <a:t>3</a:t>
            </a:r>
            <a:r>
              <a:rPr lang="en-US" sz="1400" dirty="0" smtClean="0">
                <a:sym typeface="Symbol"/>
              </a:rPr>
              <a:t>)</a:t>
            </a:r>
            <a:endParaRPr lang="en-US" sz="1400" baseline="-25000" dirty="0" smtClean="0">
              <a:solidFill>
                <a:srgbClr val="0000FF"/>
              </a:solidFill>
            </a:endParaRPr>
          </a:p>
        </p:txBody>
      </p:sp>
      <p:sp>
        <p:nvSpPr>
          <p:cNvPr id="121" name="Text Box 7"/>
          <p:cNvSpPr txBox="1">
            <a:spLocks noChangeArrowheads="1"/>
          </p:cNvSpPr>
          <p:nvPr/>
        </p:nvSpPr>
        <p:spPr bwMode="auto">
          <a:xfrm>
            <a:off x="6804248" y="3573016"/>
            <a:ext cx="2336068" cy="307777"/>
          </a:xfrm>
          <a:prstGeom prst="rect">
            <a:avLst/>
          </a:prstGeom>
          <a:solidFill>
            <a:srgbClr val="CCFFCC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 dirty="0" smtClean="0">
                <a:sym typeface="Symbol"/>
              </a:rPr>
              <a:t>Mac</a:t>
            </a:r>
            <a:r>
              <a:rPr lang="en-US" sz="1400" baseline="-25000" dirty="0" smtClean="0">
                <a:sym typeface="Symbol"/>
              </a:rPr>
              <a:t>k</a:t>
            </a:r>
            <a:r>
              <a:rPr lang="en-US" sz="1400" dirty="0" smtClean="0">
                <a:sym typeface="Symbol"/>
              </a:rPr>
              <a:t>(m) = t = t</a:t>
            </a:r>
            <a:r>
              <a:rPr lang="en-US" sz="1400" baseline="-25000" dirty="0" smtClean="0">
                <a:sym typeface="Symbol"/>
              </a:rPr>
              <a:t>1</a:t>
            </a:r>
            <a:r>
              <a:rPr lang="en-US" sz="1400" dirty="0" smtClean="0">
                <a:sym typeface="Symbol"/>
              </a:rPr>
              <a:t> || t</a:t>
            </a:r>
            <a:r>
              <a:rPr lang="en-US" sz="1400" baseline="-25000" dirty="0" smtClean="0">
                <a:sym typeface="Symbol"/>
              </a:rPr>
              <a:t>2</a:t>
            </a:r>
            <a:r>
              <a:rPr lang="en-US" sz="1400" dirty="0" smtClean="0">
                <a:sym typeface="Symbol"/>
              </a:rPr>
              <a:t> || t</a:t>
            </a:r>
            <a:r>
              <a:rPr lang="en-US" sz="1400" baseline="-25000" dirty="0" smtClean="0">
                <a:sym typeface="Symbol"/>
              </a:rPr>
              <a:t>3</a:t>
            </a:r>
            <a:r>
              <a:rPr lang="en-US" sz="1400" dirty="0" smtClean="0">
                <a:sym typeface="Symbol"/>
              </a:rPr>
              <a:t> </a:t>
            </a:r>
            <a:endParaRPr lang="en-US" sz="1400" baseline="-25000" dirty="0" smtClean="0">
              <a:solidFill>
                <a:srgbClr val="0000FF"/>
              </a:solidFill>
            </a:endParaRPr>
          </a:p>
        </p:txBody>
      </p:sp>
      <p:cxnSp>
        <p:nvCxnSpPr>
          <p:cNvPr id="61" name="Straight Connector 60"/>
          <p:cNvCxnSpPr/>
          <p:nvPr/>
        </p:nvCxnSpPr>
        <p:spPr>
          <a:xfrm>
            <a:off x="0" y="2203123"/>
            <a:ext cx="9144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0" y="5011435"/>
            <a:ext cx="918051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Text Box 7"/>
          <p:cNvSpPr txBox="1">
            <a:spLocks noChangeArrowheads="1"/>
          </p:cNvSpPr>
          <p:nvPr/>
        </p:nvSpPr>
        <p:spPr bwMode="auto">
          <a:xfrm>
            <a:off x="323528" y="5157192"/>
            <a:ext cx="8460432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85750" indent="-285750">
              <a:spcBef>
                <a:spcPct val="50000"/>
              </a:spcBef>
              <a:buFont typeface="Wingdings" pitchFamily="2" charset="2"/>
              <a:buChar char="Ø"/>
            </a:pPr>
            <a:r>
              <a:rPr lang="en-US" sz="1600" dirty="0" smtClean="0">
                <a:solidFill>
                  <a:srgbClr val="FF0000"/>
                </a:solidFill>
                <a:sym typeface="Symbol"/>
              </a:rPr>
              <a:t>Block re-ordering attack :</a:t>
            </a:r>
            <a:endParaRPr lang="en-US" sz="1600" baseline="-25000" dirty="0" smtClean="0">
              <a:solidFill>
                <a:srgbClr val="FF0000"/>
              </a:solidFill>
            </a:endParaRPr>
          </a:p>
        </p:txBody>
      </p:sp>
      <p:sp>
        <p:nvSpPr>
          <p:cNvPr id="70" name="Text Box 7"/>
          <p:cNvSpPr txBox="1">
            <a:spLocks noChangeArrowheads="1"/>
          </p:cNvSpPr>
          <p:nvPr/>
        </p:nvSpPr>
        <p:spPr bwMode="auto">
          <a:xfrm>
            <a:off x="611560" y="5538718"/>
            <a:ext cx="8460432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85750" indent="-285750">
              <a:spcBef>
                <a:spcPct val="50000"/>
              </a:spcBef>
              <a:buFont typeface="Wingdings" pitchFamily="2" charset="2"/>
              <a:buChar char="v"/>
            </a:pPr>
            <a:r>
              <a:rPr lang="en-US" sz="1600" dirty="0" smtClean="0">
                <a:sym typeface="Symbol"/>
              </a:rPr>
              <a:t>Given </a:t>
            </a:r>
            <a:r>
              <a:rPr lang="en-US" sz="1600" dirty="0" smtClean="0">
                <a:solidFill>
                  <a:srgbClr val="FF0000"/>
                </a:solidFill>
                <a:sym typeface="Symbol"/>
              </a:rPr>
              <a:t>(m, t)</a:t>
            </a:r>
            <a:r>
              <a:rPr lang="en-US" sz="1600" dirty="0" smtClean="0">
                <a:sym typeface="Symbol"/>
              </a:rPr>
              <a:t>, where </a:t>
            </a:r>
            <a:r>
              <a:rPr lang="en-US" sz="1600" dirty="0" smtClean="0">
                <a:solidFill>
                  <a:srgbClr val="FF0000"/>
                </a:solidFill>
                <a:sym typeface="Symbol"/>
              </a:rPr>
              <a:t>m = m</a:t>
            </a:r>
            <a:r>
              <a:rPr lang="en-US" sz="1600" baseline="-25000" dirty="0" smtClean="0">
                <a:solidFill>
                  <a:srgbClr val="FF0000"/>
                </a:solidFill>
                <a:sym typeface="Symbol"/>
              </a:rPr>
              <a:t>1</a:t>
            </a:r>
            <a:r>
              <a:rPr lang="en-US" sz="1600" dirty="0" smtClean="0">
                <a:solidFill>
                  <a:srgbClr val="FF0000"/>
                </a:solidFill>
                <a:sym typeface="Symbol"/>
              </a:rPr>
              <a:t> || m</a:t>
            </a:r>
            <a:r>
              <a:rPr lang="en-US" sz="1600" baseline="-25000" dirty="0" smtClean="0">
                <a:solidFill>
                  <a:srgbClr val="FF0000"/>
                </a:solidFill>
                <a:sym typeface="Symbol"/>
              </a:rPr>
              <a:t>2</a:t>
            </a:r>
            <a:r>
              <a:rPr lang="en-US" sz="1600" dirty="0" smtClean="0">
                <a:solidFill>
                  <a:srgbClr val="FF0000"/>
                </a:solidFill>
                <a:sym typeface="Symbol"/>
              </a:rPr>
              <a:t> || m</a:t>
            </a:r>
            <a:r>
              <a:rPr lang="en-US" sz="1600" baseline="-25000" dirty="0" smtClean="0">
                <a:solidFill>
                  <a:srgbClr val="FF0000"/>
                </a:solidFill>
                <a:sym typeface="Symbol"/>
              </a:rPr>
              <a:t>3</a:t>
            </a:r>
            <a:r>
              <a:rPr lang="en-US" sz="1600" dirty="0" smtClean="0">
                <a:solidFill>
                  <a:srgbClr val="FF0000"/>
                </a:solidFill>
                <a:sym typeface="Symbol"/>
              </a:rPr>
              <a:t> </a:t>
            </a:r>
            <a:r>
              <a:rPr lang="en-US" sz="1600" dirty="0" smtClean="0">
                <a:sym typeface="Symbol"/>
              </a:rPr>
              <a:t>and </a:t>
            </a:r>
            <a:r>
              <a:rPr lang="en-US" sz="1600" dirty="0" smtClean="0">
                <a:solidFill>
                  <a:srgbClr val="FF0000"/>
                </a:solidFill>
                <a:sym typeface="Symbol"/>
              </a:rPr>
              <a:t>t = t</a:t>
            </a:r>
            <a:r>
              <a:rPr lang="en-US" sz="1600" baseline="-25000" dirty="0" smtClean="0">
                <a:solidFill>
                  <a:srgbClr val="FF0000"/>
                </a:solidFill>
                <a:sym typeface="Symbol"/>
              </a:rPr>
              <a:t>1</a:t>
            </a:r>
            <a:r>
              <a:rPr lang="en-US" sz="1600" dirty="0" smtClean="0">
                <a:solidFill>
                  <a:srgbClr val="FF0000"/>
                </a:solidFill>
                <a:sym typeface="Symbol"/>
              </a:rPr>
              <a:t> || t</a:t>
            </a:r>
            <a:r>
              <a:rPr lang="en-US" sz="1600" baseline="-25000" dirty="0" smtClean="0">
                <a:solidFill>
                  <a:srgbClr val="FF0000"/>
                </a:solidFill>
                <a:sym typeface="Symbol"/>
              </a:rPr>
              <a:t>2</a:t>
            </a:r>
            <a:r>
              <a:rPr lang="en-US" sz="1600" dirty="0" smtClean="0">
                <a:solidFill>
                  <a:srgbClr val="FF0000"/>
                </a:solidFill>
                <a:sym typeface="Symbol"/>
              </a:rPr>
              <a:t> || t</a:t>
            </a:r>
            <a:r>
              <a:rPr lang="en-US" sz="1600" baseline="-25000" dirty="0" smtClean="0">
                <a:solidFill>
                  <a:srgbClr val="FF0000"/>
                </a:solidFill>
                <a:sym typeface="Symbol"/>
              </a:rPr>
              <a:t>3</a:t>
            </a:r>
            <a:endParaRPr lang="en-US" sz="1600" baseline="-25000" dirty="0" smtClean="0">
              <a:solidFill>
                <a:srgbClr val="FF0000"/>
              </a:solidFill>
            </a:endParaRPr>
          </a:p>
        </p:txBody>
      </p:sp>
      <p:sp>
        <p:nvSpPr>
          <p:cNvPr id="71" name="Text Box 7"/>
          <p:cNvSpPr txBox="1">
            <a:spLocks noChangeArrowheads="1"/>
          </p:cNvSpPr>
          <p:nvPr/>
        </p:nvSpPr>
        <p:spPr bwMode="auto">
          <a:xfrm>
            <a:off x="575048" y="5970766"/>
            <a:ext cx="8460432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85750" indent="-285750">
              <a:spcBef>
                <a:spcPct val="50000"/>
              </a:spcBef>
              <a:buFont typeface="Wingdings" pitchFamily="2" charset="2"/>
              <a:buChar char="v"/>
            </a:pPr>
            <a:r>
              <a:rPr lang="en-US" sz="1600" dirty="0" smtClean="0">
                <a:sym typeface="Symbol"/>
              </a:rPr>
              <a:t>Then </a:t>
            </a:r>
            <a:r>
              <a:rPr lang="en-US" sz="1600" dirty="0" smtClean="0">
                <a:solidFill>
                  <a:srgbClr val="0000FF"/>
                </a:solidFill>
                <a:sym typeface="Symbol"/>
              </a:rPr>
              <a:t>(m’, t’) is a valid pair</a:t>
            </a:r>
            <a:r>
              <a:rPr lang="en-US" sz="1600" dirty="0" smtClean="0">
                <a:sym typeface="Symbol"/>
              </a:rPr>
              <a:t>, where </a:t>
            </a:r>
            <a:r>
              <a:rPr lang="en-US" sz="1600" dirty="0" smtClean="0">
                <a:solidFill>
                  <a:srgbClr val="0000FF"/>
                </a:solidFill>
                <a:sym typeface="Symbol"/>
              </a:rPr>
              <a:t>m’ = m</a:t>
            </a:r>
            <a:r>
              <a:rPr lang="en-US" sz="1600" baseline="-25000" dirty="0" smtClean="0">
                <a:solidFill>
                  <a:srgbClr val="0000FF"/>
                </a:solidFill>
                <a:sym typeface="Symbol"/>
              </a:rPr>
              <a:t>2</a:t>
            </a:r>
            <a:r>
              <a:rPr lang="en-US" sz="1600" dirty="0" smtClean="0">
                <a:solidFill>
                  <a:srgbClr val="0000FF"/>
                </a:solidFill>
                <a:sym typeface="Symbol"/>
              </a:rPr>
              <a:t> || m</a:t>
            </a:r>
            <a:r>
              <a:rPr lang="en-US" sz="1600" baseline="-25000" dirty="0" smtClean="0">
                <a:solidFill>
                  <a:srgbClr val="0000FF"/>
                </a:solidFill>
                <a:sym typeface="Symbol"/>
              </a:rPr>
              <a:t>1</a:t>
            </a:r>
            <a:r>
              <a:rPr lang="en-US" sz="1600" dirty="0" smtClean="0">
                <a:solidFill>
                  <a:srgbClr val="0000FF"/>
                </a:solidFill>
                <a:sym typeface="Symbol"/>
              </a:rPr>
              <a:t> || m</a:t>
            </a:r>
            <a:r>
              <a:rPr lang="en-US" sz="1600" baseline="-25000" dirty="0" smtClean="0">
                <a:solidFill>
                  <a:srgbClr val="0000FF"/>
                </a:solidFill>
                <a:sym typeface="Symbol"/>
              </a:rPr>
              <a:t>3</a:t>
            </a:r>
            <a:r>
              <a:rPr lang="en-US" sz="1600" dirty="0" smtClean="0">
                <a:solidFill>
                  <a:srgbClr val="0000FF"/>
                </a:solidFill>
                <a:sym typeface="Symbol"/>
              </a:rPr>
              <a:t> </a:t>
            </a:r>
            <a:r>
              <a:rPr lang="en-US" sz="1600" dirty="0" smtClean="0">
                <a:sym typeface="Symbol"/>
              </a:rPr>
              <a:t>and </a:t>
            </a:r>
            <a:r>
              <a:rPr lang="en-US" sz="1600" dirty="0" smtClean="0">
                <a:solidFill>
                  <a:srgbClr val="0000FF"/>
                </a:solidFill>
                <a:sym typeface="Symbol"/>
              </a:rPr>
              <a:t>t’ = t</a:t>
            </a:r>
            <a:r>
              <a:rPr lang="en-US" sz="1600" baseline="-25000" dirty="0" smtClean="0">
                <a:solidFill>
                  <a:srgbClr val="0000FF"/>
                </a:solidFill>
                <a:sym typeface="Symbol"/>
              </a:rPr>
              <a:t>2</a:t>
            </a:r>
            <a:r>
              <a:rPr lang="en-US" sz="1600" dirty="0" smtClean="0">
                <a:solidFill>
                  <a:srgbClr val="0000FF"/>
                </a:solidFill>
                <a:sym typeface="Symbol"/>
              </a:rPr>
              <a:t> || t</a:t>
            </a:r>
            <a:r>
              <a:rPr lang="en-US" sz="1600" baseline="-25000" dirty="0" smtClean="0">
                <a:solidFill>
                  <a:srgbClr val="0000FF"/>
                </a:solidFill>
                <a:sym typeface="Symbol"/>
              </a:rPr>
              <a:t>1</a:t>
            </a:r>
            <a:r>
              <a:rPr lang="en-US" sz="1600" dirty="0" smtClean="0">
                <a:solidFill>
                  <a:srgbClr val="0000FF"/>
                </a:solidFill>
                <a:sym typeface="Symbol"/>
              </a:rPr>
              <a:t> || t</a:t>
            </a:r>
            <a:r>
              <a:rPr lang="en-US" sz="1600" baseline="-25000" dirty="0" smtClean="0">
                <a:solidFill>
                  <a:srgbClr val="0000FF"/>
                </a:solidFill>
                <a:sym typeface="Symbol"/>
              </a:rPr>
              <a:t>3</a:t>
            </a:r>
            <a:endParaRPr lang="en-US" sz="1600" baseline="-25000" dirty="0" smtClean="0">
              <a:solidFill>
                <a:srgbClr val="0000FF"/>
              </a:solidFill>
            </a:endParaRPr>
          </a:p>
        </p:txBody>
      </p:sp>
      <p:pic>
        <p:nvPicPr>
          <p:cNvPr id="73" name="Picture 72" descr="download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879708" y="5229200"/>
            <a:ext cx="1300804" cy="1361306"/>
          </a:xfrm>
          <a:prstGeom prst="rect">
            <a:avLst/>
          </a:prstGeom>
        </p:spPr>
      </p:pic>
      <p:sp>
        <p:nvSpPr>
          <p:cNvPr id="74" name="日期占位符 5"/>
          <p:cNvSpPr>
            <a:spLocks noGrp="1"/>
          </p:cNvSpPr>
          <p:nvPr>
            <p:ph type="dt" sz="half" idx="10"/>
          </p:nvPr>
        </p:nvSpPr>
        <p:spPr>
          <a:xfrm>
            <a:off x="11088" y="6396525"/>
            <a:ext cx="2133600" cy="268139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1200" smtClean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rPr>
              <a:t>Thur, 11/10/2018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75" name="页脚占位符 9"/>
          <p:cNvSpPr>
            <a:spLocks noGrp="1"/>
          </p:cNvSpPr>
          <p:nvPr>
            <p:ph type="ftr" sz="quarter" idx="11"/>
          </p:nvPr>
        </p:nvSpPr>
        <p:spPr>
          <a:xfrm>
            <a:off x="3124200" y="6381328"/>
            <a:ext cx="2895600" cy="268139"/>
          </a:xfrm>
        </p:spPr>
        <p:txBody>
          <a:bodyPr/>
          <a:lstStyle/>
          <a:p>
            <a:pPr>
              <a:defRPr/>
            </a:pPr>
            <a:r>
              <a:rPr lang="en-US" sz="1200" smtClean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rPr>
              <a:t>S8101034Q-Modern Cryptography-Lect9.2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76" name="灯片编号占位符 10"/>
          <p:cNvSpPr>
            <a:spLocks noGrp="1"/>
          </p:cNvSpPr>
          <p:nvPr>
            <p:ph type="sldNum" sz="quarter" idx="12"/>
          </p:nvPr>
        </p:nvSpPr>
        <p:spPr>
          <a:xfrm>
            <a:off x="8507395" y="6398261"/>
            <a:ext cx="514400" cy="268139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dirty="0" smtClean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rPr>
              <a:t>16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0432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6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/>
      <p:bldP spid="104" grpId="0"/>
      <p:bldP spid="116" grpId="0"/>
      <p:bldP spid="118" grpId="0"/>
      <p:bldP spid="120" grpId="0"/>
      <p:bldP spid="121" grpId="0" animBg="1"/>
      <p:bldP spid="66" grpId="0"/>
      <p:bldP spid="70" grpId="0"/>
      <p:bldP spid="7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2"/>
          <p:cNvSpPr txBox="1">
            <a:spLocks noChangeArrowheads="1"/>
          </p:cNvSpPr>
          <p:nvPr/>
        </p:nvSpPr>
        <p:spPr>
          <a:xfrm>
            <a:off x="0" y="-27384"/>
            <a:ext cx="9468544" cy="576064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3000" kern="0" dirty="0" smtClean="0">
                <a:solidFill>
                  <a:srgbClr val="009900"/>
                </a:solidFill>
                <a:ea typeface="+mj-ea"/>
                <a:cs typeface="+mj-cs"/>
              </a:rPr>
              <a:t>Domain Extension for MAC</a:t>
            </a:r>
            <a:endParaRPr lang="en-US" sz="3000" kern="0" dirty="0">
              <a:solidFill>
                <a:srgbClr val="009900"/>
              </a:solidFill>
              <a:ea typeface="+mj-ea"/>
              <a:cs typeface="+mj-cs"/>
            </a:endParaRPr>
          </a:p>
        </p:txBody>
      </p:sp>
      <p:sp>
        <p:nvSpPr>
          <p:cNvPr id="53" name="Text Box 7"/>
          <p:cNvSpPr txBox="1">
            <a:spLocks noChangeArrowheads="1"/>
          </p:cNvSpPr>
          <p:nvPr/>
        </p:nvSpPr>
        <p:spPr bwMode="auto">
          <a:xfrm>
            <a:off x="395536" y="1774557"/>
            <a:ext cx="8748464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85750" indent="-285750">
              <a:spcBef>
                <a:spcPct val="50000"/>
              </a:spcBef>
              <a:buFont typeface="Wingdings" pitchFamily="2" charset="2"/>
              <a:buChar char="Ø"/>
            </a:pPr>
            <a:r>
              <a:rPr lang="en-US" sz="1600" dirty="0" smtClean="0">
                <a:sym typeface="Symbol"/>
              </a:rPr>
              <a:t>Prevent the previous attack by </a:t>
            </a:r>
            <a:r>
              <a:rPr lang="en-US" sz="1600" dirty="0" smtClean="0">
                <a:solidFill>
                  <a:srgbClr val="FF0000"/>
                </a:solidFill>
                <a:sym typeface="Symbol"/>
              </a:rPr>
              <a:t>authenticating block index along with each block </a:t>
            </a:r>
            <a:endParaRPr lang="en-US" sz="1600" baseline="-25000" dirty="0" smtClean="0">
              <a:solidFill>
                <a:srgbClr val="FF0000"/>
              </a:solidFill>
            </a:endParaRPr>
          </a:p>
        </p:txBody>
      </p:sp>
      <p:grpSp>
        <p:nvGrpSpPr>
          <p:cNvPr id="2" name="Group 44"/>
          <p:cNvGrpSpPr/>
          <p:nvPr/>
        </p:nvGrpSpPr>
        <p:grpSpPr>
          <a:xfrm>
            <a:off x="2051720" y="2617167"/>
            <a:ext cx="5040560" cy="432048"/>
            <a:chOff x="1979712" y="1772816"/>
            <a:chExt cx="5040560" cy="432048"/>
          </a:xfrm>
        </p:grpSpPr>
        <p:sp>
          <p:nvSpPr>
            <p:cNvPr id="55" name="Rectangle 54"/>
            <p:cNvSpPr/>
            <p:nvPr/>
          </p:nvSpPr>
          <p:spPr>
            <a:xfrm>
              <a:off x="1979712" y="1772816"/>
              <a:ext cx="5040560" cy="432048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cxnSp>
          <p:nvCxnSpPr>
            <p:cNvPr id="56" name="Straight Connector 55"/>
            <p:cNvCxnSpPr/>
            <p:nvPr/>
          </p:nvCxnSpPr>
          <p:spPr>
            <a:xfrm>
              <a:off x="3635896" y="1772816"/>
              <a:ext cx="0" cy="43204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>
              <a:off x="5220072" y="1772816"/>
              <a:ext cx="0" cy="43204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 Box 7"/>
            <p:cNvSpPr txBox="1">
              <a:spLocks noChangeArrowheads="1"/>
            </p:cNvSpPr>
            <p:nvPr/>
          </p:nvSpPr>
          <p:spPr bwMode="auto">
            <a:xfrm>
              <a:off x="2595972" y="1794302"/>
              <a:ext cx="535868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000" dirty="0" smtClean="0">
                  <a:sym typeface="Symbol"/>
                </a:rPr>
                <a:t>m</a:t>
              </a:r>
              <a:r>
                <a:rPr lang="en-US" sz="2000" baseline="-25000" dirty="0" smtClean="0">
                  <a:sym typeface="Symbol"/>
                </a:rPr>
                <a:t>1</a:t>
              </a:r>
              <a:endParaRPr lang="en-US" sz="2000" baseline="-25000" dirty="0" smtClean="0">
                <a:solidFill>
                  <a:srgbClr val="0000FF"/>
                </a:solidFill>
              </a:endParaRPr>
            </a:p>
          </p:txBody>
        </p:sp>
        <p:sp>
          <p:nvSpPr>
            <p:cNvPr id="59" name="Text Box 7"/>
            <p:cNvSpPr txBox="1">
              <a:spLocks noChangeArrowheads="1"/>
            </p:cNvSpPr>
            <p:nvPr/>
          </p:nvSpPr>
          <p:spPr bwMode="auto">
            <a:xfrm>
              <a:off x="4252156" y="1772816"/>
              <a:ext cx="535868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000" dirty="0" smtClean="0">
                  <a:sym typeface="Symbol"/>
                </a:rPr>
                <a:t>m</a:t>
              </a:r>
              <a:r>
                <a:rPr lang="en-US" sz="2000" baseline="-25000" dirty="0">
                  <a:sym typeface="Symbol"/>
                </a:rPr>
                <a:t>2</a:t>
              </a:r>
              <a:endParaRPr lang="en-US" sz="2000" baseline="-25000" dirty="0" smtClean="0">
                <a:solidFill>
                  <a:srgbClr val="0000FF"/>
                </a:solidFill>
              </a:endParaRPr>
            </a:p>
          </p:txBody>
        </p:sp>
        <p:sp>
          <p:nvSpPr>
            <p:cNvPr id="60" name="Text Box 7"/>
            <p:cNvSpPr txBox="1">
              <a:spLocks noChangeArrowheads="1"/>
            </p:cNvSpPr>
            <p:nvPr/>
          </p:nvSpPr>
          <p:spPr bwMode="auto">
            <a:xfrm>
              <a:off x="5868144" y="1772816"/>
              <a:ext cx="535868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000" dirty="0" smtClean="0">
                  <a:sym typeface="Symbol"/>
                </a:rPr>
                <a:t>m</a:t>
              </a:r>
              <a:r>
                <a:rPr lang="en-US" sz="2000" baseline="-25000" dirty="0" smtClean="0">
                  <a:sym typeface="Symbol"/>
                </a:rPr>
                <a:t>3</a:t>
              </a:r>
              <a:endParaRPr lang="en-US" sz="2000" baseline="-25000" dirty="0" smtClean="0">
                <a:solidFill>
                  <a:srgbClr val="0000FF"/>
                </a:solidFill>
                <a:latin typeface="Gigi" pitchFamily="82" charset="0"/>
              </a:endParaRPr>
            </a:p>
          </p:txBody>
        </p:sp>
      </p:grpSp>
      <p:sp>
        <p:nvSpPr>
          <p:cNvPr id="62" name="Text Box 7"/>
          <p:cNvSpPr txBox="1">
            <a:spLocks noChangeArrowheads="1"/>
          </p:cNvSpPr>
          <p:nvPr/>
        </p:nvSpPr>
        <p:spPr bwMode="auto">
          <a:xfrm>
            <a:off x="899592" y="2617167"/>
            <a:ext cx="53586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dirty="0" smtClean="0">
                <a:sym typeface="Symbol"/>
              </a:rPr>
              <a:t>m</a:t>
            </a:r>
            <a:endParaRPr lang="en-US" sz="2000" baseline="-25000" dirty="0" smtClean="0">
              <a:solidFill>
                <a:srgbClr val="0000FF"/>
              </a:solidFill>
            </a:endParaRPr>
          </a:p>
        </p:txBody>
      </p:sp>
      <p:cxnSp>
        <p:nvCxnSpPr>
          <p:cNvPr id="63" name="Straight Arrow Connector 62"/>
          <p:cNvCxnSpPr/>
          <p:nvPr/>
        </p:nvCxnSpPr>
        <p:spPr>
          <a:xfrm>
            <a:off x="1291444" y="2828256"/>
            <a:ext cx="616260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106"/>
          <p:cNvGrpSpPr/>
          <p:nvPr/>
        </p:nvGrpSpPr>
        <p:grpSpPr>
          <a:xfrm>
            <a:off x="2051720" y="2278613"/>
            <a:ext cx="4968552" cy="338554"/>
            <a:chOff x="2051720" y="2946430"/>
            <a:chExt cx="4968552" cy="338554"/>
          </a:xfrm>
        </p:grpSpPr>
        <p:grpSp>
          <p:nvGrpSpPr>
            <p:cNvPr id="4" name="Group 68"/>
            <p:cNvGrpSpPr/>
            <p:nvPr/>
          </p:nvGrpSpPr>
          <p:grpSpPr>
            <a:xfrm>
              <a:off x="2051720" y="2946430"/>
              <a:ext cx="1656184" cy="338554"/>
              <a:chOff x="2051720" y="2946430"/>
              <a:chExt cx="1656184" cy="338554"/>
            </a:xfrm>
          </p:grpSpPr>
          <p:cxnSp>
            <p:nvCxnSpPr>
              <p:cNvPr id="65" name="Straight Arrow Connector 64"/>
              <p:cNvCxnSpPr/>
              <p:nvPr/>
            </p:nvCxnSpPr>
            <p:spPr>
              <a:xfrm>
                <a:off x="2987824" y="3140968"/>
                <a:ext cx="720080" cy="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Arrow Connector 66"/>
              <p:cNvCxnSpPr/>
              <p:nvPr/>
            </p:nvCxnSpPr>
            <p:spPr>
              <a:xfrm>
                <a:off x="2051720" y="3140968"/>
                <a:ext cx="720080" cy="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8" name="Text Box 7"/>
              <p:cNvSpPr txBox="1">
                <a:spLocks noChangeArrowheads="1"/>
              </p:cNvSpPr>
              <p:nvPr/>
            </p:nvSpPr>
            <p:spPr bwMode="auto">
              <a:xfrm>
                <a:off x="2771800" y="2946430"/>
                <a:ext cx="455476" cy="3385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sz="1600" dirty="0" smtClean="0">
                    <a:sym typeface="Symbol"/>
                  </a:rPr>
                  <a:t>n</a:t>
                </a:r>
                <a:endParaRPr lang="en-US" sz="1600" baseline="-25000" dirty="0" smtClean="0">
                  <a:solidFill>
                    <a:srgbClr val="0000FF"/>
                  </a:solidFill>
                </a:endParaRPr>
              </a:p>
            </p:txBody>
          </p:sp>
        </p:grpSp>
        <p:grpSp>
          <p:nvGrpSpPr>
            <p:cNvPr id="5" name="Group 71"/>
            <p:cNvGrpSpPr/>
            <p:nvPr/>
          </p:nvGrpSpPr>
          <p:grpSpPr>
            <a:xfrm>
              <a:off x="3707904" y="2946430"/>
              <a:ext cx="1656184" cy="338554"/>
              <a:chOff x="2051720" y="2946430"/>
              <a:chExt cx="1656184" cy="338554"/>
            </a:xfrm>
          </p:grpSpPr>
          <p:cxnSp>
            <p:nvCxnSpPr>
              <p:cNvPr id="80" name="Straight Arrow Connector 79"/>
              <p:cNvCxnSpPr/>
              <p:nvPr/>
            </p:nvCxnSpPr>
            <p:spPr>
              <a:xfrm>
                <a:off x="2987824" y="3140968"/>
                <a:ext cx="720080" cy="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Arrow Connector 80"/>
              <p:cNvCxnSpPr/>
              <p:nvPr/>
            </p:nvCxnSpPr>
            <p:spPr>
              <a:xfrm>
                <a:off x="2051720" y="3140968"/>
                <a:ext cx="720080" cy="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2" name="Text Box 7"/>
              <p:cNvSpPr txBox="1">
                <a:spLocks noChangeArrowheads="1"/>
              </p:cNvSpPr>
              <p:nvPr/>
            </p:nvSpPr>
            <p:spPr bwMode="auto">
              <a:xfrm>
                <a:off x="2771800" y="2946430"/>
                <a:ext cx="455476" cy="3385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sz="1600" dirty="0" smtClean="0">
                    <a:sym typeface="Symbol"/>
                  </a:rPr>
                  <a:t>n</a:t>
                </a:r>
                <a:endParaRPr lang="en-US" sz="1600" baseline="-25000" dirty="0" smtClean="0">
                  <a:solidFill>
                    <a:srgbClr val="0000FF"/>
                  </a:solidFill>
                </a:endParaRPr>
              </a:p>
            </p:txBody>
          </p:sp>
        </p:grpSp>
        <p:grpSp>
          <p:nvGrpSpPr>
            <p:cNvPr id="6" name="Group 82"/>
            <p:cNvGrpSpPr/>
            <p:nvPr/>
          </p:nvGrpSpPr>
          <p:grpSpPr>
            <a:xfrm>
              <a:off x="5364088" y="2946430"/>
              <a:ext cx="1656184" cy="338554"/>
              <a:chOff x="2051720" y="2946430"/>
              <a:chExt cx="1656184" cy="338554"/>
            </a:xfrm>
          </p:grpSpPr>
          <p:cxnSp>
            <p:nvCxnSpPr>
              <p:cNvPr id="84" name="Straight Arrow Connector 83"/>
              <p:cNvCxnSpPr/>
              <p:nvPr/>
            </p:nvCxnSpPr>
            <p:spPr>
              <a:xfrm>
                <a:off x="2987824" y="3140968"/>
                <a:ext cx="720080" cy="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Arrow Connector 87"/>
              <p:cNvCxnSpPr/>
              <p:nvPr/>
            </p:nvCxnSpPr>
            <p:spPr>
              <a:xfrm>
                <a:off x="2051720" y="3140968"/>
                <a:ext cx="720080" cy="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2" name="Text Box 7"/>
              <p:cNvSpPr txBox="1">
                <a:spLocks noChangeArrowheads="1"/>
              </p:cNvSpPr>
              <p:nvPr/>
            </p:nvSpPr>
            <p:spPr bwMode="auto">
              <a:xfrm>
                <a:off x="2771800" y="2946430"/>
                <a:ext cx="455476" cy="3385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sz="1600" dirty="0" smtClean="0">
                    <a:sym typeface="Symbol"/>
                  </a:rPr>
                  <a:t>n</a:t>
                </a:r>
                <a:endParaRPr lang="en-US" sz="1600" baseline="-25000" dirty="0" smtClean="0">
                  <a:solidFill>
                    <a:srgbClr val="0000FF"/>
                  </a:solidFill>
                </a:endParaRPr>
              </a:p>
            </p:txBody>
          </p:sp>
        </p:grpSp>
      </p:grpSp>
      <p:sp>
        <p:nvSpPr>
          <p:cNvPr id="104" name="Text Box 7"/>
          <p:cNvSpPr txBox="1">
            <a:spLocks noChangeArrowheads="1"/>
          </p:cNvSpPr>
          <p:nvPr/>
        </p:nvSpPr>
        <p:spPr bwMode="auto">
          <a:xfrm>
            <a:off x="827584" y="3585209"/>
            <a:ext cx="53586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dirty="0" smtClean="0">
                <a:sym typeface="Symbol"/>
              </a:rPr>
              <a:t>k</a:t>
            </a:r>
            <a:endParaRPr lang="en-US" sz="2000" baseline="-25000" dirty="0" smtClean="0">
              <a:solidFill>
                <a:srgbClr val="0000FF"/>
              </a:solidFill>
            </a:endParaRPr>
          </a:p>
        </p:txBody>
      </p:sp>
      <p:pic>
        <p:nvPicPr>
          <p:cNvPr id="105" name="Picture 2" descr="https://encrypted-tbn2.gstatic.com/images?q=tbn:ANd9GcSwsTqLN4QJQ_gBHvsPOVo5uM-ChpYI_wzBq-lnR91wydomJrIkUCXi65xP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578" y="3601336"/>
            <a:ext cx="280006" cy="67201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9" name="Straight Arrow Connector 108"/>
          <p:cNvCxnSpPr/>
          <p:nvPr/>
        </p:nvCxnSpPr>
        <p:spPr>
          <a:xfrm>
            <a:off x="2627784" y="3049215"/>
            <a:ext cx="0" cy="576064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/>
          <p:cNvCxnSpPr/>
          <p:nvPr/>
        </p:nvCxnSpPr>
        <p:spPr>
          <a:xfrm>
            <a:off x="4211960" y="3049215"/>
            <a:ext cx="0" cy="576064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/>
          <p:cNvCxnSpPr/>
          <p:nvPr/>
        </p:nvCxnSpPr>
        <p:spPr>
          <a:xfrm>
            <a:off x="5940152" y="3049215"/>
            <a:ext cx="0" cy="576064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123"/>
          <p:cNvGrpSpPr/>
          <p:nvPr/>
        </p:nvGrpSpPr>
        <p:grpSpPr>
          <a:xfrm>
            <a:off x="1043608" y="3337247"/>
            <a:ext cx="5680248" cy="811833"/>
            <a:chOff x="1043608" y="3913311"/>
            <a:chExt cx="5680248" cy="811833"/>
          </a:xfrm>
        </p:grpSpPr>
        <p:grpSp>
          <p:nvGrpSpPr>
            <p:cNvPr id="8" name="Group 105"/>
            <p:cNvGrpSpPr/>
            <p:nvPr/>
          </p:nvGrpSpPr>
          <p:grpSpPr>
            <a:xfrm>
              <a:off x="1043608" y="3913311"/>
              <a:ext cx="5400600" cy="288032"/>
              <a:chOff x="1043608" y="4005064"/>
              <a:chExt cx="5400600" cy="288032"/>
            </a:xfrm>
          </p:grpSpPr>
          <p:cxnSp>
            <p:nvCxnSpPr>
              <p:cNvPr id="97" name="Straight Arrow Connector 96"/>
              <p:cNvCxnSpPr/>
              <p:nvPr/>
            </p:nvCxnSpPr>
            <p:spPr>
              <a:xfrm>
                <a:off x="1043608" y="4005064"/>
                <a:ext cx="5400600" cy="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Arrow Connector 99"/>
              <p:cNvCxnSpPr/>
              <p:nvPr/>
            </p:nvCxnSpPr>
            <p:spPr>
              <a:xfrm>
                <a:off x="6444208" y="4005064"/>
                <a:ext cx="0" cy="288032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Arrow Connector 100"/>
              <p:cNvCxnSpPr/>
              <p:nvPr/>
            </p:nvCxnSpPr>
            <p:spPr>
              <a:xfrm>
                <a:off x="4716016" y="4005064"/>
                <a:ext cx="0" cy="288032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Arrow Connector 101"/>
              <p:cNvCxnSpPr/>
              <p:nvPr/>
            </p:nvCxnSpPr>
            <p:spPr>
              <a:xfrm>
                <a:off x="3131840" y="4005064"/>
                <a:ext cx="0" cy="288032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Arrow Connector 102"/>
              <p:cNvCxnSpPr/>
              <p:nvPr/>
            </p:nvCxnSpPr>
            <p:spPr>
              <a:xfrm>
                <a:off x="1043608" y="4005064"/>
                <a:ext cx="0" cy="288032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" name="Group 122"/>
            <p:cNvGrpSpPr/>
            <p:nvPr/>
          </p:nvGrpSpPr>
          <p:grpSpPr>
            <a:xfrm>
              <a:off x="2411760" y="4201343"/>
              <a:ext cx="4312096" cy="523801"/>
              <a:chOff x="2411760" y="4201343"/>
              <a:chExt cx="4312096" cy="523801"/>
            </a:xfrm>
          </p:grpSpPr>
          <p:sp>
            <p:nvSpPr>
              <p:cNvPr id="93" name="Rectangle 92"/>
              <p:cNvSpPr/>
              <p:nvPr/>
            </p:nvSpPr>
            <p:spPr>
              <a:xfrm>
                <a:off x="2411760" y="4221088"/>
                <a:ext cx="936104" cy="50405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94" name="Rectangle 93"/>
              <p:cNvSpPr/>
              <p:nvPr/>
            </p:nvSpPr>
            <p:spPr>
              <a:xfrm>
                <a:off x="3995936" y="4201343"/>
                <a:ext cx="914400" cy="50405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5745832" y="4201343"/>
                <a:ext cx="914400" cy="50405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12" name="Text Box 7"/>
              <p:cNvSpPr txBox="1">
                <a:spLocks noChangeArrowheads="1"/>
              </p:cNvSpPr>
              <p:nvPr/>
            </p:nvSpPr>
            <p:spPr bwMode="auto">
              <a:xfrm>
                <a:off x="2564160" y="4233281"/>
                <a:ext cx="855712" cy="4001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sz="2000" dirty="0" smtClean="0">
                    <a:sym typeface="Symbol"/>
                  </a:rPr>
                  <a:t>Mac</a:t>
                </a:r>
                <a:endParaRPr lang="en-US" sz="2000" baseline="-25000" dirty="0" smtClean="0">
                  <a:solidFill>
                    <a:srgbClr val="0000FF"/>
                  </a:solidFill>
                </a:endParaRPr>
              </a:p>
            </p:txBody>
          </p:sp>
          <p:sp>
            <p:nvSpPr>
              <p:cNvPr id="113" name="Text Box 7"/>
              <p:cNvSpPr txBox="1">
                <a:spLocks noChangeArrowheads="1"/>
              </p:cNvSpPr>
              <p:nvPr/>
            </p:nvSpPr>
            <p:spPr bwMode="auto">
              <a:xfrm>
                <a:off x="4148336" y="4233281"/>
                <a:ext cx="855712" cy="4001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sz="2000" dirty="0" smtClean="0">
                    <a:sym typeface="Symbol"/>
                  </a:rPr>
                  <a:t>Mac</a:t>
                </a:r>
                <a:endParaRPr lang="en-US" sz="2000" baseline="-25000" dirty="0" smtClean="0">
                  <a:solidFill>
                    <a:srgbClr val="0000FF"/>
                  </a:solidFill>
                </a:endParaRPr>
              </a:p>
            </p:txBody>
          </p:sp>
          <p:sp>
            <p:nvSpPr>
              <p:cNvPr id="114" name="Text Box 7"/>
              <p:cNvSpPr txBox="1">
                <a:spLocks noChangeArrowheads="1"/>
              </p:cNvSpPr>
              <p:nvPr/>
            </p:nvSpPr>
            <p:spPr bwMode="auto">
              <a:xfrm>
                <a:off x="5868144" y="4233281"/>
                <a:ext cx="855712" cy="4001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sz="2000" dirty="0" smtClean="0">
                    <a:sym typeface="Symbol"/>
                  </a:rPr>
                  <a:t>Mac</a:t>
                </a:r>
                <a:endParaRPr lang="en-US" sz="2000" baseline="-25000" dirty="0" smtClean="0">
                  <a:solidFill>
                    <a:srgbClr val="0000FF"/>
                  </a:solidFill>
                </a:endParaRPr>
              </a:p>
            </p:txBody>
          </p:sp>
        </p:grpSp>
      </p:grpSp>
      <p:cxnSp>
        <p:nvCxnSpPr>
          <p:cNvPr id="115" name="Straight Arrow Connector 114"/>
          <p:cNvCxnSpPr/>
          <p:nvPr/>
        </p:nvCxnSpPr>
        <p:spPr>
          <a:xfrm>
            <a:off x="2915816" y="4129335"/>
            <a:ext cx="0" cy="288032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Text Box 7"/>
          <p:cNvSpPr txBox="1">
            <a:spLocks noChangeArrowheads="1"/>
          </p:cNvSpPr>
          <p:nvPr/>
        </p:nvSpPr>
        <p:spPr bwMode="auto">
          <a:xfrm>
            <a:off x="2123728" y="4417367"/>
            <a:ext cx="1728192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 dirty="0" smtClean="0">
                <a:sym typeface="Symbol"/>
              </a:rPr>
              <a:t>t</a:t>
            </a:r>
            <a:r>
              <a:rPr lang="en-US" sz="1400" baseline="-25000" dirty="0" smtClean="0">
                <a:sym typeface="Symbol"/>
              </a:rPr>
              <a:t>1</a:t>
            </a:r>
            <a:r>
              <a:rPr lang="en-US" sz="1400" dirty="0" smtClean="0">
                <a:sym typeface="Symbol"/>
              </a:rPr>
              <a:t> = Mac</a:t>
            </a:r>
            <a:r>
              <a:rPr lang="en-US" sz="1400" baseline="-25000" dirty="0" smtClean="0">
                <a:sym typeface="Symbol"/>
              </a:rPr>
              <a:t>k</a:t>
            </a:r>
            <a:r>
              <a:rPr lang="en-US" sz="1400" dirty="0" smtClean="0">
                <a:sym typeface="Symbol"/>
              </a:rPr>
              <a:t>(1 || m</a:t>
            </a:r>
            <a:r>
              <a:rPr lang="en-US" sz="1400" baseline="-25000" dirty="0" smtClean="0">
                <a:sym typeface="Symbol"/>
              </a:rPr>
              <a:t>1</a:t>
            </a:r>
            <a:r>
              <a:rPr lang="en-US" sz="1400" dirty="0" smtClean="0">
                <a:sym typeface="Symbol"/>
              </a:rPr>
              <a:t>)</a:t>
            </a:r>
            <a:endParaRPr lang="en-US" sz="1400" baseline="-25000" dirty="0" smtClean="0">
              <a:solidFill>
                <a:srgbClr val="0000FF"/>
              </a:solidFill>
            </a:endParaRPr>
          </a:p>
        </p:txBody>
      </p:sp>
      <p:cxnSp>
        <p:nvCxnSpPr>
          <p:cNvPr id="117" name="Straight Arrow Connector 116"/>
          <p:cNvCxnSpPr/>
          <p:nvPr/>
        </p:nvCxnSpPr>
        <p:spPr>
          <a:xfrm>
            <a:off x="4468180" y="4129335"/>
            <a:ext cx="0" cy="288032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/>
          <p:cNvCxnSpPr/>
          <p:nvPr/>
        </p:nvCxnSpPr>
        <p:spPr>
          <a:xfrm>
            <a:off x="6196372" y="4129335"/>
            <a:ext cx="0" cy="288032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 Box 7"/>
          <p:cNvSpPr txBox="1">
            <a:spLocks noChangeArrowheads="1"/>
          </p:cNvSpPr>
          <p:nvPr/>
        </p:nvSpPr>
        <p:spPr bwMode="auto">
          <a:xfrm>
            <a:off x="3635896" y="4437112"/>
            <a:ext cx="1728192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 dirty="0" smtClean="0">
                <a:sym typeface="Symbol"/>
              </a:rPr>
              <a:t>t</a:t>
            </a:r>
            <a:r>
              <a:rPr lang="en-US" sz="1400" baseline="-25000" dirty="0" smtClean="0">
                <a:sym typeface="Symbol"/>
              </a:rPr>
              <a:t>2</a:t>
            </a:r>
            <a:r>
              <a:rPr lang="en-US" sz="1400" dirty="0" smtClean="0">
                <a:sym typeface="Symbol"/>
              </a:rPr>
              <a:t> = Mac</a:t>
            </a:r>
            <a:r>
              <a:rPr lang="en-US" sz="1400" baseline="-25000" dirty="0" smtClean="0">
                <a:sym typeface="Symbol"/>
              </a:rPr>
              <a:t>k</a:t>
            </a:r>
            <a:r>
              <a:rPr lang="en-US" sz="1400" dirty="0" smtClean="0">
                <a:sym typeface="Symbol"/>
              </a:rPr>
              <a:t>(2 || m</a:t>
            </a:r>
            <a:r>
              <a:rPr lang="en-US" sz="1400" baseline="-25000" dirty="0" smtClean="0">
                <a:sym typeface="Symbol"/>
              </a:rPr>
              <a:t>2</a:t>
            </a:r>
            <a:r>
              <a:rPr lang="en-US" sz="1400" dirty="0" smtClean="0">
                <a:sym typeface="Symbol"/>
              </a:rPr>
              <a:t>)</a:t>
            </a:r>
            <a:endParaRPr lang="en-US" sz="1400" baseline="-25000" dirty="0" smtClean="0">
              <a:solidFill>
                <a:srgbClr val="0000FF"/>
              </a:solidFill>
            </a:endParaRPr>
          </a:p>
        </p:txBody>
      </p:sp>
      <p:sp>
        <p:nvSpPr>
          <p:cNvPr id="85" name="Text Box 7"/>
          <p:cNvSpPr txBox="1">
            <a:spLocks noChangeArrowheads="1"/>
          </p:cNvSpPr>
          <p:nvPr/>
        </p:nvSpPr>
        <p:spPr bwMode="auto">
          <a:xfrm>
            <a:off x="5436096" y="4437112"/>
            <a:ext cx="1728192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 dirty="0" smtClean="0">
                <a:sym typeface="Symbol"/>
              </a:rPr>
              <a:t>t</a:t>
            </a:r>
            <a:r>
              <a:rPr lang="en-US" sz="1400" baseline="-25000" dirty="0" smtClean="0">
                <a:sym typeface="Symbol"/>
              </a:rPr>
              <a:t>3</a:t>
            </a:r>
            <a:r>
              <a:rPr lang="en-US" sz="1400" dirty="0" smtClean="0">
                <a:sym typeface="Symbol"/>
              </a:rPr>
              <a:t> = Mac</a:t>
            </a:r>
            <a:r>
              <a:rPr lang="en-US" sz="1400" baseline="-25000" dirty="0" smtClean="0">
                <a:sym typeface="Symbol"/>
              </a:rPr>
              <a:t>k</a:t>
            </a:r>
            <a:r>
              <a:rPr lang="en-US" sz="1400" dirty="0" smtClean="0">
                <a:sym typeface="Symbol"/>
              </a:rPr>
              <a:t>(3 || m</a:t>
            </a:r>
            <a:r>
              <a:rPr lang="en-US" sz="1400" baseline="-25000" dirty="0" smtClean="0">
                <a:sym typeface="Symbol"/>
              </a:rPr>
              <a:t>3</a:t>
            </a:r>
            <a:r>
              <a:rPr lang="en-US" sz="1400" dirty="0" smtClean="0">
                <a:sym typeface="Symbol"/>
              </a:rPr>
              <a:t>)</a:t>
            </a:r>
            <a:endParaRPr lang="en-US" sz="1400" baseline="-25000" dirty="0" smtClean="0">
              <a:solidFill>
                <a:srgbClr val="0000FF"/>
              </a:solidFill>
            </a:endParaRPr>
          </a:p>
        </p:txBody>
      </p:sp>
      <p:sp>
        <p:nvSpPr>
          <p:cNvPr id="66" name="Text Box 7"/>
          <p:cNvSpPr txBox="1">
            <a:spLocks noChangeArrowheads="1"/>
          </p:cNvSpPr>
          <p:nvPr/>
        </p:nvSpPr>
        <p:spPr bwMode="auto">
          <a:xfrm>
            <a:off x="3275856" y="1196752"/>
            <a:ext cx="2160240" cy="400110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dirty="0" smtClean="0">
                <a:sym typeface="Symbol"/>
              </a:rPr>
              <a:t>Attempt II </a:t>
            </a:r>
            <a:endParaRPr lang="en-US" sz="2000" baseline="-25000" dirty="0" smtClean="0">
              <a:solidFill>
                <a:srgbClr val="0000FF"/>
              </a:solidFill>
            </a:endParaRPr>
          </a:p>
        </p:txBody>
      </p:sp>
      <p:sp>
        <p:nvSpPr>
          <p:cNvPr id="69" name="Text Box 7"/>
          <p:cNvSpPr txBox="1">
            <a:spLocks noChangeArrowheads="1"/>
          </p:cNvSpPr>
          <p:nvPr/>
        </p:nvSpPr>
        <p:spPr bwMode="auto">
          <a:xfrm>
            <a:off x="251520" y="836712"/>
            <a:ext cx="8460432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 smtClean="0">
                <a:sym typeface="Symbol"/>
              </a:rPr>
              <a:t>Warning!!  Simple ideas do not work !!</a:t>
            </a:r>
            <a:endParaRPr lang="en-US" sz="1600" baseline="-25000" dirty="0" smtClean="0">
              <a:solidFill>
                <a:srgbClr val="0000FF"/>
              </a:solidFill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2051720" y="2636912"/>
            <a:ext cx="288032" cy="432048"/>
            <a:chOff x="1619672" y="1700808"/>
            <a:chExt cx="288032" cy="432048"/>
          </a:xfrm>
        </p:grpSpPr>
        <p:sp>
          <p:nvSpPr>
            <p:cNvPr id="11" name="Rectangle 10"/>
            <p:cNvSpPr/>
            <p:nvPr/>
          </p:nvSpPr>
          <p:spPr>
            <a:xfrm>
              <a:off x="1619672" y="1700808"/>
              <a:ext cx="288032" cy="432048"/>
            </a:xfrm>
            <a:prstGeom prst="rect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Text Box 7"/>
            <p:cNvSpPr txBox="1">
              <a:spLocks noChangeArrowheads="1"/>
            </p:cNvSpPr>
            <p:nvPr/>
          </p:nvSpPr>
          <p:spPr bwMode="auto">
            <a:xfrm>
              <a:off x="1619673" y="1772816"/>
              <a:ext cx="288031" cy="307777"/>
            </a:xfrm>
            <a:prstGeom prst="rect">
              <a:avLst/>
            </a:prstGeom>
            <a:solidFill>
              <a:srgbClr val="FFFF00"/>
            </a:solidFill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400" dirty="0">
                  <a:sym typeface="Symbol"/>
                </a:rPr>
                <a:t>1</a:t>
              </a:r>
              <a:endParaRPr lang="en-US" sz="1400" baseline="-25000" dirty="0" smtClean="0">
                <a:solidFill>
                  <a:srgbClr val="0000FF"/>
                </a:solidFill>
              </a:endParaRPr>
            </a:p>
          </p:txBody>
        </p:sp>
      </p:grpSp>
      <p:grpSp>
        <p:nvGrpSpPr>
          <p:cNvPr id="87" name="Group 86"/>
          <p:cNvGrpSpPr/>
          <p:nvPr/>
        </p:nvGrpSpPr>
        <p:grpSpPr>
          <a:xfrm>
            <a:off x="3707904" y="2636912"/>
            <a:ext cx="288032" cy="432048"/>
            <a:chOff x="1619672" y="1700808"/>
            <a:chExt cx="288032" cy="432048"/>
          </a:xfrm>
        </p:grpSpPr>
        <p:sp>
          <p:nvSpPr>
            <p:cNvPr id="89" name="Rectangle 88"/>
            <p:cNvSpPr/>
            <p:nvPr/>
          </p:nvSpPr>
          <p:spPr>
            <a:xfrm>
              <a:off x="1619672" y="1700808"/>
              <a:ext cx="288032" cy="432048"/>
            </a:xfrm>
            <a:prstGeom prst="rect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Text Box 7"/>
            <p:cNvSpPr txBox="1">
              <a:spLocks noChangeArrowheads="1"/>
            </p:cNvSpPr>
            <p:nvPr/>
          </p:nvSpPr>
          <p:spPr bwMode="auto">
            <a:xfrm>
              <a:off x="1619673" y="1772816"/>
              <a:ext cx="288031" cy="307777"/>
            </a:xfrm>
            <a:prstGeom prst="rect">
              <a:avLst/>
            </a:prstGeom>
            <a:solidFill>
              <a:srgbClr val="FFFF00"/>
            </a:solidFill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400" dirty="0" smtClean="0">
                  <a:sym typeface="Symbol"/>
                </a:rPr>
                <a:t>2</a:t>
              </a:r>
              <a:endParaRPr lang="en-US" sz="1400" baseline="-25000" dirty="0" smtClean="0">
                <a:solidFill>
                  <a:srgbClr val="0000FF"/>
                </a:solidFill>
              </a:endParaRPr>
            </a:p>
          </p:txBody>
        </p:sp>
      </p:grpSp>
      <p:grpSp>
        <p:nvGrpSpPr>
          <p:cNvPr id="91" name="Group 90"/>
          <p:cNvGrpSpPr/>
          <p:nvPr/>
        </p:nvGrpSpPr>
        <p:grpSpPr>
          <a:xfrm>
            <a:off x="5292080" y="2636912"/>
            <a:ext cx="288032" cy="432048"/>
            <a:chOff x="1619672" y="1700808"/>
            <a:chExt cx="288032" cy="432048"/>
          </a:xfrm>
        </p:grpSpPr>
        <p:sp>
          <p:nvSpPr>
            <p:cNvPr id="96" name="Rectangle 95"/>
            <p:cNvSpPr/>
            <p:nvPr/>
          </p:nvSpPr>
          <p:spPr>
            <a:xfrm>
              <a:off x="1619672" y="1700808"/>
              <a:ext cx="288032" cy="432048"/>
            </a:xfrm>
            <a:prstGeom prst="rect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Text Box 7"/>
            <p:cNvSpPr txBox="1">
              <a:spLocks noChangeArrowheads="1"/>
            </p:cNvSpPr>
            <p:nvPr/>
          </p:nvSpPr>
          <p:spPr bwMode="auto">
            <a:xfrm>
              <a:off x="1619673" y="1772816"/>
              <a:ext cx="288031" cy="307777"/>
            </a:xfrm>
            <a:prstGeom prst="rect">
              <a:avLst/>
            </a:prstGeom>
            <a:solidFill>
              <a:srgbClr val="FFFF00"/>
            </a:solidFill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400" dirty="0">
                  <a:sym typeface="Symbol"/>
                </a:rPr>
                <a:t>3</a:t>
              </a:r>
              <a:endParaRPr lang="en-US" sz="1400" baseline="-25000" dirty="0" smtClean="0">
                <a:solidFill>
                  <a:srgbClr val="0000FF"/>
                </a:solidFill>
              </a:endParaRPr>
            </a:p>
          </p:txBody>
        </p:sp>
      </p:grpSp>
      <p:cxnSp>
        <p:nvCxnSpPr>
          <p:cNvPr id="70" name="Straight Connector 69"/>
          <p:cNvCxnSpPr/>
          <p:nvPr/>
        </p:nvCxnSpPr>
        <p:spPr>
          <a:xfrm>
            <a:off x="0" y="2132856"/>
            <a:ext cx="9144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>
            <a:off x="0" y="4941168"/>
            <a:ext cx="918051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2" name="Text Box 7"/>
          <p:cNvSpPr txBox="1">
            <a:spLocks noChangeArrowheads="1"/>
          </p:cNvSpPr>
          <p:nvPr/>
        </p:nvSpPr>
        <p:spPr bwMode="auto">
          <a:xfrm>
            <a:off x="179512" y="5157192"/>
            <a:ext cx="8460432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85750" indent="-285750">
              <a:spcBef>
                <a:spcPct val="50000"/>
              </a:spcBef>
              <a:buFont typeface="Wingdings" pitchFamily="2" charset="2"/>
              <a:buChar char="Ø"/>
            </a:pPr>
            <a:r>
              <a:rPr lang="en-US" sz="1600" dirty="0" smtClean="0">
                <a:solidFill>
                  <a:srgbClr val="FF0000"/>
                </a:solidFill>
                <a:sym typeface="Symbol"/>
              </a:rPr>
              <a:t>Truncation attack :</a:t>
            </a:r>
            <a:endParaRPr lang="en-US" sz="1600" baseline="-25000" dirty="0" smtClean="0">
              <a:solidFill>
                <a:srgbClr val="FF0000"/>
              </a:solidFill>
            </a:endParaRPr>
          </a:p>
        </p:txBody>
      </p:sp>
      <p:sp>
        <p:nvSpPr>
          <p:cNvPr id="73" name="Text Box 7"/>
          <p:cNvSpPr txBox="1">
            <a:spLocks noChangeArrowheads="1"/>
          </p:cNvSpPr>
          <p:nvPr/>
        </p:nvSpPr>
        <p:spPr bwMode="auto">
          <a:xfrm>
            <a:off x="503040" y="5538718"/>
            <a:ext cx="8460432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85750" indent="-285750">
              <a:spcBef>
                <a:spcPct val="50000"/>
              </a:spcBef>
              <a:buFont typeface="Wingdings" pitchFamily="2" charset="2"/>
              <a:buChar char="v"/>
            </a:pPr>
            <a:r>
              <a:rPr lang="en-US" sz="1400" dirty="0" smtClean="0">
                <a:sym typeface="Symbol"/>
              </a:rPr>
              <a:t>A valid (</a:t>
            </a:r>
            <a:r>
              <a:rPr lang="en-US" sz="1400" dirty="0" err="1" smtClean="0">
                <a:sym typeface="Symbol"/>
              </a:rPr>
              <a:t>msg</a:t>
            </a:r>
            <a:r>
              <a:rPr lang="en-US" sz="1400" dirty="0" smtClean="0">
                <a:sym typeface="Symbol"/>
              </a:rPr>
              <a:t>, tag) pair can be generated by </a:t>
            </a:r>
            <a:r>
              <a:rPr lang="en-US" sz="1400" dirty="0" smtClean="0">
                <a:solidFill>
                  <a:srgbClr val="0000FF"/>
                </a:solidFill>
                <a:sym typeface="Symbol"/>
              </a:rPr>
              <a:t>dropping (</a:t>
            </a:r>
            <a:r>
              <a:rPr lang="en-US" sz="1400" dirty="0" err="1" smtClean="0">
                <a:solidFill>
                  <a:srgbClr val="0000FF"/>
                </a:solidFill>
                <a:sym typeface="Symbol"/>
              </a:rPr>
              <a:t>msg</a:t>
            </a:r>
            <a:r>
              <a:rPr lang="en-US" sz="1400" dirty="0" smtClean="0">
                <a:solidFill>
                  <a:srgbClr val="0000FF"/>
                </a:solidFill>
                <a:sym typeface="Symbol"/>
              </a:rPr>
              <a:t>, tag) blocks from the end</a:t>
            </a:r>
            <a:endParaRPr lang="en-US" sz="1400" baseline="-25000" dirty="0" smtClean="0">
              <a:solidFill>
                <a:srgbClr val="0000FF"/>
              </a:solidFill>
            </a:endParaRPr>
          </a:p>
        </p:txBody>
      </p:sp>
      <p:sp>
        <p:nvSpPr>
          <p:cNvPr id="74" name="Text Box 7"/>
          <p:cNvSpPr txBox="1">
            <a:spLocks noChangeArrowheads="1"/>
          </p:cNvSpPr>
          <p:nvPr/>
        </p:nvSpPr>
        <p:spPr bwMode="auto">
          <a:xfrm>
            <a:off x="503040" y="5970766"/>
            <a:ext cx="8460432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85750" indent="-285750">
              <a:spcBef>
                <a:spcPct val="50000"/>
              </a:spcBef>
              <a:buFont typeface="Wingdings" pitchFamily="2" charset="2"/>
              <a:buChar char="v"/>
            </a:pPr>
            <a:r>
              <a:rPr lang="en-US" sz="1400" dirty="0" smtClean="0">
                <a:sym typeface="Symbol"/>
              </a:rPr>
              <a:t>(m</a:t>
            </a:r>
            <a:r>
              <a:rPr lang="en-US" sz="1400" baseline="-25000" dirty="0" smtClean="0">
                <a:sym typeface="Symbol"/>
              </a:rPr>
              <a:t>1</a:t>
            </a:r>
            <a:r>
              <a:rPr lang="en-US" sz="1400" dirty="0" smtClean="0">
                <a:sym typeface="Symbol"/>
              </a:rPr>
              <a:t> || m</a:t>
            </a:r>
            <a:r>
              <a:rPr lang="en-US" sz="1400" baseline="-25000" dirty="0" smtClean="0">
                <a:sym typeface="Symbol"/>
              </a:rPr>
              <a:t>2</a:t>
            </a:r>
            <a:r>
              <a:rPr lang="en-US" sz="1400" dirty="0" smtClean="0">
                <a:sym typeface="Symbol"/>
              </a:rPr>
              <a:t>, t</a:t>
            </a:r>
            <a:r>
              <a:rPr lang="en-US" sz="1400" baseline="-25000" dirty="0" smtClean="0">
                <a:sym typeface="Symbol"/>
              </a:rPr>
              <a:t>1</a:t>
            </a:r>
            <a:r>
              <a:rPr lang="en-US" sz="1400" dirty="0" smtClean="0">
                <a:sym typeface="Symbol"/>
              </a:rPr>
              <a:t> || t</a:t>
            </a:r>
            <a:r>
              <a:rPr lang="en-US" sz="1400" baseline="-25000" dirty="0" smtClean="0">
                <a:sym typeface="Symbol"/>
              </a:rPr>
              <a:t>2</a:t>
            </a:r>
            <a:r>
              <a:rPr lang="en-US" sz="1400" dirty="0" smtClean="0">
                <a:sym typeface="Symbol"/>
              </a:rPr>
              <a:t>) is a valid new (</a:t>
            </a:r>
            <a:r>
              <a:rPr lang="en-US" sz="1400" dirty="0" err="1" smtClean="0">
                <a:sym typeface="Symbol"/>
              </a:rPr>
              <a:t>msg</a:t>
            </a:r>
            <a:r>
              <a:rPr lang="en-US" sz="1400" dirty="0" smtClean="0">
                <a:sym typeface="Symbol"/>
              </a:rPr>
              <a:t>, tag) pair generated from (m</a:t>
            </a:r>
            <a:r>
              <a:rPr lang="en-US" baseline="-25000" dirty="0" smtClean="0">
                <a:sym typeface="Symbol"/>
              </a:rPr>
              <a:t>1</a:t>
            </a:r>
            <a:r>
              <a:rPr lang="en-US" sz="1400" dirty="0" smtClean="0">
                <a:sym typeface="Symbol"/>
              </a:rPr>
              <a:t> || m</a:t>
            </a:r>
            <a:r>
              <a:rPr lang="en-US" baseline="-25000" dirty="0" smtClean="0">
                <a:sym typeface="Symbol"/>
              </a:rPr>
              <a:t>2</a:t>
            </a:r>
            <a:r>
              <a:rPr lang="en-US" sz="1400" dirty="0" smtClean="0">
                <a:sym typeface="Symbol"/>
              </a:rPr>
              <a:t> || m</a:t>
            </a:r>
            <a:r>
              <a:rPr lang="en-US" baseline="-25000" dirty="0" smtClean="0">
                <a:sym typeface="Symbol"/>
              </a:rPr>
              <a:t>3</a:t>
            </a:r>
            <a:r>
              <a:rPr lang="en-US" sz="1400" dirty="0" smtClean="0">
                <a:sym typeface="Symbol"/>
              </a:rPr>
              <a:t>, t</a:t>
            </a:r>
            <a:r>
              <a:rPr lang="en-US" baseline="-25000" dirty="0" smtClean="0">
                <a:sym typeface="Symbol"/>
              </a:rPr>
              <a:t>1</a:t>
            </a:r>
            <a:r>
              <a:rPr lang="en-US" sz="1400" dirty="0" smtClean="0">
                <a:sym typeface="Symbol"/>
              </a:rPr>
              <a:t> || t</a:t>
            </a:r>
            <a:r>
              <a:rPr lang="en-US" baseline="-25000" dirty="0" smtClean="0">
                <a:sym typeface="Symbol"/>
              </a:rPr>
              <a:t>2</a:t>
            </a:r>
            <a:r>
              <a:rPr lang="en-US" sz="1400" dirty="0" smtClean="0">
                <a:sym typeface="Symbol"/>
              </a:rPr>
              <a:t> || t</a:t>
            </a:r>
            <a:r>
              <a:rPr lang="en-US" baseline="-25000" dirty="0" smtClean="0">
                <a:sym typeface="Symbol"/>
              </a:rPr>
              <a:t>3</a:t>
            </a:r>
            <a:r>
              <a:rPr lang="en-US" sz="1400" dirty="0" smtClean="0">
                <a:sym typeface="Symbol"/>
              </a:rPr>
              <a:t>) </a:t>
            </a:r>
            <a:endParaRPr lang="en-US" sz="1400" baseline="-25000" dirty="0" smtClean="0">
              <a:solidFill>
                <a:srgbClr val="0000FF"/>
              </a:solidFill>
            </a:endParaRPr>
          </a:p>
        </p:txBody>
      </p:sp>
      <p:sp>
        <p:nvSpPr>
          <p:cNvPr id="75" name="Text Box 7"/>
          <p:cNvSpPr txBox="1">
            <a:spLocks noChangeArrowheads="1"/>
          </p:cNvSpPr>
          <p:nvPr/>
        </p:nvSpPr>
        <p:spPr bwMode="auto">
          <a:xfrm>
            <a:off x="6804248" y="3573016"/>
            <a:ext cx="2336068" cy="307777"/>
          </a:xfrm>
          <a:prstGeom prst="rect">
            <a:avLst/>
          </a:prstGeom>
          <a:solidFill>
            <a:srgbClr val="CCFFCC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 dirty="0" smtClean="0">
                <a:sym typeface="Symbol"/>
              </a:rPr>
              <a:t>Mac</a:t>
            </a:r>
            <a:r>
              <a:rPr lang="en-US" sz="1400" baseline="-25000" dirty="0" smtClean="0">
                <a:sym typeface="Symbol"/>
              </a:rPr>
              <a:t>k</a:t>
            </a:r>
            <a:r>
              <a:rPr lang="en-US" sz="1400" dirty="0" smtClean="0">
                <a:sym typeface="Symbol"/>
              </a:rPr>
              <a:t>(m) = t = t</a:t>
            </a:r>
            <a:r>
              <a:rPr lang="en-US" sz="1400" baseline="-25000" dirty="0" smtClean="0">
                <a:sym typeface="Symbol"/>
              </a:rPr>
              <a:t>1</a:t>
            </a:r>
            <a:r>
              <a:rPr lang="en-US" sz="1400" dirty="0" smtClean="0">
                <a:sym typeface="Symbol"/>
              </a:rPr>
              <a:t> || t</a:t>
            </a:r>
            <a:r>
              <a:rPr lang="en-US" sz="1400" baseline="-25000" dirty="0" smtClean="0">
                <a:sym typeface="Symbol"/>
              </a:rPr>
              <a:t>2</a:t>
            </a:r>
            <a:r>
              <a:rPr lang="en-US" sz="1400" dirty="0" smtClean="0">
                <a:sym typeface="Symbol"/>
              </a:rPr>
              <a:t> || t</a:t>
            </a:r>
            <a:r>
              <a:rPr lang="en-US" sz="1400" baseline="-25000" dirty="0" smtClean="0">
                <a:sym typeface="Symbol"/>
              </a:rPr>
              <a:t>3</a:t>
            </a:r>
            <a:r>
              <a:rPr lang="en-US" sz="1400" dirty="0" smtClean="0">
                <a:sym typeface="Symbol"/>
              </a:rPr>
              <a:t> </a:t>
            </a:r>
            <a:endParaRPr lang="en-US" sz="1400" baseline="-25000" dirty="0" smtClean="0">
              <a:solidFill>
                <a:srgbClr val="0000FF"/>
              </a:solidFill>
            </a:endParaRPr>
          </a:p>
        </p:txBody>
      </p:sp>
      <p:sp>
        <p:nvSpPr>
          <p:cNvPr id="76" name="日期占位符 5"/>
          <p:cNvSpPr>
            <a:spLocks noGrp="1"/>
          </p:cNvSpPr>
          <p:nvPr>
            <p:ph type="dt" sz="half" idx="10"/>
          </p:nvPr>
        </p:nvSpPr>
        <p:spPr>
          <a:xfrm>
            <a:off x="11088" y="6396525"/>
            <a:ext cx="2133600" cy="268139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1200" smtClean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rPr>
              <a:t>Thur, 11/10/2018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77" name="页脚占位符 9"/>
          <p:cNvSpPr>
            <a:spLocks noGrp="1"/>
          </p:cNvSpPr>
          <p:nvPr>
            <p:ph type="ftr" sz="quarter" idx="11"/>
          </p:nvPr>
        </p:nvSpPr>
        <p:spPr>
          <a:xfrm>
            <a:off x="3124200" y="6381328"/>
            <a:ext cx="2895600" cy="268139"/>
          </a:xfrm>
        </p:spPr>
        <p:txBody>
          <a:bodyPr/>
          <a:lstStyle/>
          <a:p>
            <a:pPr>
              <a:defRPr/>
            </a:pPr>
            <a:r>
              <a:rPr lang="en-US" sz="1200" smtClean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rPr>
              <a:t>S8101034Q-Modern Cryptography-Lect9.2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78" name="灯片编号占位符 10"/>
          <p:cNvSpPr>
            <a:spLocks noGrp="1"/>
          </p:cNvSpPr>
          <p:nvPr>
            <p:ph type="sldNum" sz="quarter" idx="12"/>
          </p:nvPr>
        </p:nvSpPr>
        <p:spPr>
          <a:xfrm>
            <a:off x="8507395" y="6398261"/>
            <a:ext cx="514400" cy="268139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dirty="0" smtClean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rPr>
              <a:t>17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4634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  <p:bldP spid="116" grpId="0"/>
      <p:bldP spid="83" grpId="0"/>
      <p:bldP spid="85" grpId="0"/>
      <p:bldP spid="72" grpId="0"/>
      <p:bldP spid="73" grpId="0"/>
      <p:bldP spid="74" grpId="0"/>
      <p:bldP spid="7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2"/>
          <p:cNvSpPr txBox="1">
            <a:spLocks noChangeArrowheads="1"/>
          </p:cNvSpPr>
          <p:nvPr/>
        </p:nvSpPr>
        <p:spPr>
          <a:xfrm>
            <a:off x="0" y="-27384"/>
            <a:ext cx="9468544" cy="576064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3000" kern="0" dirty="0" smtClean="0">
                <a:solidFill>
                  <a:srgbClr val="009900"/>
                </a:solidFill>
                <a:ea typeface="+mj-ea"/>
                <a:cs typeface="+mj-cs"/>
              </a:rPr>
              <a:t>Domain Extension for MAC</a:t>
            </a:r>
            <a:endParaRPr lang="en-US" sz="3000" kern="0" dirty="0">
              <a:solidFill>
                <a:srgbClr val="009900"/>
              </a:solidFill>
              <a:ea typeface="+mj-ea"/>
              <a:cs typeface="+mj-cs"/>
            </a:endParaRPr>
          </a:p>
        </p:txBody>
      </p:sp>
      <p:sp>
        <p:nvSpPr>
          <p:cNvPr id="53" name="Text Box 7"/>
          <p:cNvSpPr txBox="1">
            <a:spLocks noChangeArrowheads="1"/>
          </p:cNvSpPr>
          <p:nvPr/>
        </p:nvSpPr>
        <p:spPr bwMode="auto">
          <a:xfrm>
            <a:off x="179512" y="1772816"/>
            <a:ext cx="9433048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85750" indent="-285750">
              <a:spcBef>
                <a:spcPct val="50000"/>
              </a:spcBef>
              <a:buFont typeface="Wingdings" pitchFamily="2" charset="2"/>
              <a:buChar char="Ø"/>
            </a:pPr>
            <a:r>
              <a:rPr lang="en-US" sz="1600" dirty="0" smtClean="0">
                <a:sym typeface="Symbol"/>
              </a:rPr>
              <a:t>Prevent the previous attack by additionally </a:t>
            </a:r>
            <a:r>
              <a:rPr lang="en-US" sz="1600" dirty="0" smtClean="0">
                <a:solidFill>
                  <a:srgbClr val="FF0000"/>
                </a:solidFill>
                <a:sym typeface="Symbol"/>
              </a:rPr>
              <a:t>authenticating message length with each block </a:t>
            </a:r>
            <a:endParaRPr lang="en-US" sz="1600" baseline="-25000" dirty="0" smtClean="0">
              <a:solidFill>
                <a:srgbClr val="FF0000"/>
              </a:solidFill>
            </a:endParaRPr>
          </a:p>
        </p:txBody>
      </p:sp>
      <p:grpSp>
        <p:nvGrpSpPr>
          <p:cNvPr id="2" name="Group 44"/>
          <p:cNvGrpSpPr/>
          <p:nvPr/>
        </p:nvGrpSpPr>
        <p:grpSpPr>
          <a:xfrm>
            <a:off x="2051720" y="2615426"/>
            <a:ext cx="5040560" cy="432048"/>
            <a:chOff x="1979712" y="1772816"/>
            <a:chExt cx="5040560" cy="432048"/>
          </a:xfrm>
        </p:grpSpPr>
        <p:sp>
          <p:nvSpPr>
            <p:cNvPr id="55" name="Rectangle 54"/>
            <p:cNvSpPr/>
            <p:nvPr/>
          </p:nvSpPr>
          <p:spPr>
            <a:xfrm>
              <a:off x="1979712" y="1772816"/>
              <a:ext cx="5040560" cy="432048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cxnSp>
          <p:nvCxnSpPr>
            <p:cNvPr id="56" name="Straight Connector 55"/>
            <p:cNvCxnSpPr/>
            <p:nvPr/>
          </p:nvCxnSpPr>
          <p:spPr>
            <a:xfrm>
              <a:off x="3635896" y="1772816"/>
              <a:ext cx="0" cy="43204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>
              <a:off x="5220072" y="1772816"/>
              <a:ext cx="0" cy="43204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 Box 7"/>
            <p:cNvSpPr txBox="1">
              <a:spLocks noChangeArrowheads="1"/>
            </p:cNvSpPr>
            <p:nvPr/>
          </p:nvSpPr>
          <p:spPr bwMode="auto">
            <a:xfrm>
              <a:off x="2595972" y="1794302"/>
              <a:ext cx="535868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000" dirty="0" smtClean="0">
                  <a:sym typeface="Symbol"/>
                </a:rPr>
                <a:t>m</a:t>
              </a:r>
              <a:r>
                <a:rPr lang="en-US" sz="2000" baseline="-25000" dirty="0" smtClean="0">
                  <a:sym typeface="Symbol"/>
                </a:rPr>
                <a:t>1</a:t>
              </a:r>
              <a:endParaRPr lang="en-US" sz="2000" baseline="-25000" dirty="0" smtClean="0">
                <a:solidFill>
                  <a:srgbClr val="0000FF"/>
                </a:solidFill>
              </a:endParaRPr>
            </a:p>
          </p:txBody>
        </p:sp>
        <p:sp>
          <p:nvSpPr>
            <p:cNvPr id="59" name="Text Box 7"/>
            <p:cNvSpPr txBox="1">
              <a:spLocks noChangeArrowheads="1"/>
            </p:cNvSpPr>
            <p:nvPr/>
          </p:nvSpPr>
          <p:spPr bwMode="auto">
            <a:xfrm>
              <a:off x="4252156" y="1772816"/>
              <a:ext cx="535868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000" dirty="0" smtClean="0">
                  <a:sym typeface="Symbol"/>
                </a:rPr>
                <a:t>m</a:t>
              </a:r>
              <a:r>
                <a:rPr lang="en-US" sz="2000" baseline="-25000" dirty="0">
                  <a:sym typeface="Symbol"/>
                </a:rPr>
                <a:t>2</a:t>
              </a:r>
              <a:endParaRPr lang="en-US" sz="2000" baseline="-25000" dirty="0" smtClean="0">
                <a:solidFill>
                  <a:srgbClr val="0000FF"/>
                </a:solidFill>
              </a:endParaRPr>
            </a:p>
          </p:txBody>
        </p:sp>
        <p:sp>
          <p:nvSpPr>
            <p:cNvPr id="60" name="Text Box 7"/>
            <p:cNvSpPr txBox="1">
              <a:spLocks noChangeArrowheads="1"/>
            </p:cNvSpPr>
            <p:nvPr/>
          </p:nvSpPr>
          <p:spPr bwMode="auto">
            <a:xfrm>
              <a:off x="5868144" y="1772816"/>
              <a:ext cx="535868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000" dirty="0" smtClean="0">
                  <a:sym typeface="Symbol"/>
                </a:rPr>
                <a:t>m</a:t>
              </a:r>
              <a:r>
                <a:rPr lang="en-US" sz="2000" baseline="-25000" dirty="0" smtClean="0">
                  <a:sym typeface="Symbol"/>
                </a:rPr>
                <a:t>3</a:t>
              </a:r>
              <a:endParaRPr lang="en-US" sz="2000" baseline="-25000" dirty="0" smtClean="0">
                <a:solidFill>
                  <a:srgbClr val="0000FF"/>
                </a:solidFill>
                <a:latin typeface="Gigi" pitchFamily="82" charset="0"/>
              </a:endParaRPr>
            </a:p>
          </p:txBody>
        </p:sp>
      </p:grpSp>
      <p:sp>
        <p:nvSpPr>
          <p:cNvPr id="62" name="Text Box 7"/>
          <p:cNvSpPr txBox="1">
            <a:spLocks noChangeArrowheads="1"/>
          </p:cNvSpPr>
          <p:nvPr/>
        </p:nvSpPr>
        <p:spPr bwMode="auto">
          <a:xfrm>
            <a:off x="899592" y="2615426"/>
            <a:ext cx="53586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dirty="0" smtClean="0">
                <a:sym typeface="Symbol"/>
              </a:rPr>
              <a:t>m</a:t>
            </a:r>
            <a:endParaRPr lang="en-US" sz="2000" baseline="-25000" dirty="0" smtClean="0">
              <a:solidFill>
                <a:srgbClr val="0000FF"/>
              </a:solidFill>
            </a:endParaRPr>
          </a:p>
        </p:txBody>
      </p:sp>
      <p:cxnSp>
        <p:nvCxnSpPr>
          <p:cNvPr id="63" name="Straight Arrow Connector 62"/>
          <p:cNvCxnSpPr/>
          <p:nvPr/>
        </p:nvCxnSpPr>
        <p:spPr>
          <a:xfrm>
            <a:off x="1291444" y="2826515"/>
            <a:ext cx="616260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 Box 7"/>
          <p:cNvSpPr txBox="1">
            <a:spLocks noChangeArrowheads="1"/>
          </p:cNvSpPr>
          <p:nvPr/>
        </p:nvSpPr>
        <p:spPr bwMode="auto">
          <a:xfrm>
            <a:off x="939788" y="3583468"/>
            <a:ext cx="53586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dirty="0" smtClean="0">
                <a:sym typeface="Symbol"/>
              </a:rPr>
              <a:t>k</a:t>
            </a:r>
            <a:endParaRPr lang="en-US" sz="2000" baseline="-25000" dirty="0" smtClean="0">
              <a:solidFill>
                <a:srgbClr val="0000FF"/>
              </a:solidFill>
            </a:endParaRPr>
          </a:p>
        </p:txBody>
      </p:sp>
      <p:pic>
        <p:nvPicPr>
          <p:cNvPr id="105" name="Picture 2" descr="https://encrypted-tbn2.gstatic.com/images?q=tbn:ANd9GcSwsTqLN4QJQ_gBHvsPOVo5uM-ChpYI_wzBq-lnR91wydomJrIkUCXi65xP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578" y="3599595"/>
            <a:ext cx="280006" cy="67201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9" name="Straight Arrow Connector 108"/>
          <p:cNvCxnSpPr/>
          <p:nvPr/>
        </p:nvCxnSpPr>
        <p:spPr>
          <a:xfrm>
            <a:off x="2483768" y="3047474"/>
            <a:ext cx="0" cy="576064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/>
          <p:cNvCxnSpPr/>
          <p:nvPr/>
        </p:nvCxnSpPr>
        <p:spPr>
          <a:xfrm>
            <a:off x="4067944" y="3047474"/>
            <a:ext cx="0" cy="576064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/>
          <p:cNvCxnSpPr/>
          <p:nvPr/>
        </p:nvCxnSpPr>
        <p:spPr>
          <a:xfrm>
            <a:off x="5796136" y="3047474"/>
            <a:ext cx="0" cy="576064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123"/>
          <p:cNvGrpSpPr/>
          <p:nvPr/>
        </p:nvGrpSpPr>
        <p:grpSpPr>
          <a:xfrm>
            <a:off x="1187624" y="3335506"/>
            <a:ext cx="5536232" cy="811833"/>
            <a:chOff x="1187624" y="3913311"/>
            <a:chExt cx="5536232" cy="811833"/>
          </a:xfrm>
        </p:grpSpPr>
        <p:grpSp>
          <p:nvGrpSpPr>
            <p:cNvPr id="8" name="Group 105"/>
            <p:cNvGrpSpPr/>
            <p:nvPr/>
          </p:nvGrpSpPr>
          <p:grpSpPr>
            <a:xfrm>
              <a:off x="1187624" y="3913311"/>
              <a:ext cx="5400600" cy="288032"/>
              <a:chOff x="1187624" y="4005064"/>
              <a:chExt cx="5400600" cy="288032"/>
            </a:xfrm>
          </p:grpSpPr>
          <p:cxnSp>
            <p:nvCxnSpPr>
              <p:cNvPr id="97" name="Straight Arrow Connector 96"/>
              <p:cNvCxnSpPr/>
              <p:nvPr/>
            </p:nvCxnSpPr>
            <p:spPr>
              <a:xfrm>
                <a:off x="1187624" y="4005064"/>
                <a:ext cx="5400600" cy="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Arrow Connector 99"/>
              <p:cNvCxnSpPr/>
              <p:nvPr/>
            </p:nvCxnSpPr>
            <p:spPr>
              <a:xfrm>
                <a:off x="6588224" y="4005064"/>
                <a:ext cx="0" cy="288032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Arrow Connector 100"/>
              <p:cNvCxnSpPr/>
              <p:nvPr/>
            </p:nvCxnSpPr>
            <p:spPr>
              <a:xfrm>
                <a:off x="4860032" y="4005064"/>
                <a:ext cx="0" cy="288032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Arrow Connector 101"/>
              <p:cNvCxnSpPr/>
              <p:nvPr/>
            </p:nvCxnSpPr>
            <p:spPr>
              <a:xfrm>
                <a:off x="3275856" y="4005064"/>
                <a:ext cx="0" cy="288032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Arrow Connector 102"/>
              <p:cNvCxnSpPr/>
              <p:nvPr/>
            </p:nvCxnSpPr>
            <p:spPr>
              <a:xfrm>
                <a:off x="1187624" y="4005064"/>
                <a:ext cx="0" cy="288032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" name="Group 122"/>
            <p:cNvGrpSpPr/>
            <p:nvPr/>
          </p:nvGrpSpPr>
          <p:grpSpPr>
            <a:xfrm>
              <a:off x="2411760" y="4201343"/>
              <a:ext cx="4312096" cy="523801"/>
              <a:chOff x="2411760" y="4201343"/>
              <a:chExt cx="4312096" cy="523801"/>
            </a:xfrm>
          </p:grpSpPr>
          <p:sp>
            <p:nvSpPr>
              <p:cNvPr id="93" name="Rectangle 92"/>
              <p:cNvSpPr/>
              <p:nvPr/>
            </p:nvSpPr>
            <p:spPr>
              <a:xfrm>
                <a:off x="2411760" y="4221088"/>
                <a:ext cx="936104" cy="50405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94" name="Rectangle 93"/>
              <p:cNvSpPr/>
              <p:nvPr/>
            </p:nvSpPr>
            <p:spPr>
              <a:xfrm>
                <a:off x="3995936" y="4201343"/>
                <a:ext cx="914400" cy="50405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5745832" y="4201343"/>
                <a:ext cx="914400" cy="50405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12" name="Text Box 7"/>
              <p:cNvSpPr txBox="1">
                <a:spLocks noChangeArrowheads="1"/>
              </p:cNvSpPr>
              <p:nvPr/>
            </p:nvSpPr>
            <p:spPr bwMode="auto">
              <a:xfrm>
                <a:off x="2564160" y="4233281"/>
                <a:ext cx="855712" cy="4001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sz="2000" dirty="0" smtClean="0">
                    <a:sym typeface="Symbol"/>
                  </a:rPr>
                  <a:t>Mac</a:t>
                </a:r>
                <a:endParaRPr lang="en-US" sz="2000" baseline="-25000" dirty="0" smtClean="0">
                  <a:solidFill>
                    <a:srgbClr val="0000FF"/>
                  </a:solidFill>
                </a:endParaRPr>
              </a:p>
            </p:txBody>
          </p:sp>
          <p:sp>
            <p:nvSpPr>
              <p:cNvPr id="113" name="Text Box 7"/>
              <p:cNvSpPr txBox="1">
                <a:spLocks noChangeArrowheads="1"/>
              </p:cNvSpPr>
              <p:nvPr/>
            </p:nvSpPr>
            <p:spPr bwMode="auto">
              <a:xfrm>
                <a:off x="4148336" y="4233281"/>
                <a:ext cx="855712" cy="4001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sz="2000" dirty="0" smtClean="0">
                    <a:sym typeface="Symbol"/>
                  </a:rPr>
                  <a:t>Mac</a:t>
                </a:r>
                <a:endParaRPr lang="en-US" sz="2000" baseline="-25000" dirty="0" smtClean="0">
                  <a:solidFill>
                    <a:srgbClr val="0000FF"/>
                  </a:solidFill>
                </a:endParaRPr>
              </a:p>
            </p:txBody>
          </p:sp>
          <p:sp>
            <p:nvSpPr>
              <p:cNvPr id="114" name="Text Box 7"/>
              <p:cNvSpPr txBox="1">
                <a:spLocks noChangeArrowheads="1"/>
              </p:cNvSpPr>
              <p:nvPr/>
            </p:nvSpPr>
            <p:spPr bwMode="auto">
              <a:xfrm>
                <a:off x="5868144" y="4233281"/>
                <a:ext cx="855712" cy="4001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sz="2000" dirty="0" smtClean="0">
                    <a:sym typeface="Symbol"/>
                  </a:rPr>
                  <a:t>Mac</a:t>
                </a:r>
                <a:endParaRPr lang="en-US" sz="2000" baseline="-25000" dirty="0" smtClean="0">
                  <a:solidFill>
                    <a:srgbClr val="0000FF"/>
                  </a:solidFill>
                </a:endParaRPr>
              </a:p>
            </p:txBody>
          </p:sp>
        </p:grpSp>
      </p:grpSp>
      <p:cxnSp>
        <p:nvCxnSpPr>
          <p:cNvPr id="115" name="Straight Arrow Connector 114"/>
          <p:cNvCxnSpPr/>
          <p:nvPr/>
        </p:nvCxnSpPr>
        <p:spPr>
          <a:xfrm>
            <a:off x="2915816" y="4127594"/>
            <a:ext cx="0" cy="288032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Text Box 7"/>
          <p:cNvSpPr txBox="1">
            <a:spLocks noChangeArrowheads="1"/>
          </p:cNvSpPr>
          <p:nvPr/>
        </p:nvSpPr>
        <p:spPr bwMode="auto">
          <a:xfrm>
            <a:off x="1691680" y="4435371"/>
            <a:ext cx="1944216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 dirty="0" smtClean="0">
                <a:sym typeface="Symbol"/>
              </a:rPr>
              <a:t>t</a:t>
            </a:r>
            <a:r>
              <a:rPr lang="en-US" sz="1400" baseline="-25000" dirty="0" smtClean="0">
                <a:sym typeface="Symbol"/>
              </a:rPr>
              <a:t>1</a:t>
            </a:r>
            <a:r>
              <a:rPr lang="en-US" sz="1400" dirty="0" smtClean="0">
                <a:sym typeface="Symbol"/>
              </a:rPr>
              <a:t> = Mac</a:t>
            </a:r>
            <a:r>
              <a:rPr lang="en-US" sz="1400" baseline="-25000" dirty="0" smtClean="0">
                <a:sym typeface="Symbol"/>
              </a:rPr>
              <a:t>k</a:t>
            </a:r>
            <a:r>
              <a:rPr lang="en-US" sz="1400" dirty="0" smtClean="0">
                <a:sym typeface="Symbol"/>
              </a:rPr>
              <a:t>(l </a:t>
            </a:r>
            <a:r>
              <a:rPr lang="en-US" sz="1400" dirty="0">
                <a:sym typeface="Symbol"/>
              </a:rPr>
              <a:t>|| </a:t>
            </a:r>
            <a:r>
              <a:rPr lang="en-US" sz="1400" dirty="0">
                <a:latin typeface="Gigi" pitchFamily="82" charset="0"/>
                <a:sym typeface="Symbol"/>
              </a:rPr>
              <a:t>1</a:t>
            </a:r>
            <a:r>
              <a:rPr lang="en-US" sz="1400" dirty="0" smtClean="0">
                <a:latin typeface="Gigi" pitchFamily="82" charset="0"/>
                <a:sym typeface="Symbol"/>
              </a:rPr>
              <a:t> || </a:t>
            </a:r>
            <a:r>
              <a:rPr lang="en-US" sz="1400" dirty="0" smtClean="0">
                <a:sym typeface="Symbol"/>
              </a:rPr>
              <a:t>m</a:t>
            </a:r>
            <a:r>
              <a:rPr lang="en-US" sz="1400" baseline="-25000" dirty="0" smtClean="0">
                <a:sym typeface="Symbol"/>
              </a:rPr>
              <a:t>1</a:t>
            </a:r>
            <a:r>
              <a:rPr lang="en-US" sz="1400" dirty="0" smtClean="0">
                <a:sym typeface="Symbol"/>
              </a:rPr>
              <a:t>)</a:t>
            </a:r>
            <a:endParaRPr lang="en-US" sz="1400" baseline="-25000" dirty="0" smtClean="0">
              <a:solidFill>
                <a:srgbClr val="0000FF"/>
              </a:solidFill>
            </a:endParaRPr>
          </a:p>
        </p:txBody>
      </p:sp>
      <p:cxnSp>
        <p:nvCxnSpPr>
          <p:cNvPr id="117" name="Straight Arrow Connector 116"/>
          <p:cNvCxnSpPr/>
          <p:nvPr/>
        </p:nvCxnSpPr>
        <p:spPr>
          <a:xfrm>
            <a:off x="4468180" y="4127594"/>
            <a:ext cx="0" cy="288032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/>
          <p:cNvCxnSpPr/>
          <p:nvPr/>
        </p:nvCxnSpPr>
        <p:spPr>
          <a:xfrm>
            <a:off x="6196372" y="4127594"/>
            <a:ext cx="0" cy="288032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/>
          <p:nvPr/>
        </p:nvCxnSpPr>
        <p:spPr>
          <a:xfrm>
            <a:off x="5004048" y="2419147"/>
            <a:ext cx="2088232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/>
          <p:nvPr/>
        </p:nvCxnSpPr>
        <p:spPr>
          <a:xfrm>
            <a:off x="2051720" y="2419147"/>
            <a:ext cx="2088232" cy="0"/>
          </a:xfrm>
          <a:prstGeom prst="straightConnector1">
            <a:avLst/>
          </a:prstGeom>
          <a:ln w="15875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 Box 7"/>
          <p:cNvSpPr txBox="1">
            <a:spLocks noChangeArrowheads="1"/>
          </p:cNvSpPr>
          <p:nvPr/>
        </p:nvSpPr>
        <p:spPr bwMode="auto">
          <a:xfrm>
            <a:off x="4220344" y="2275131"/>
            <a:ext cx="783704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 smtClean="0">
                <a:latin typeface="Gigi" pitchFamily="82" charset="0"/>
                <a:sym typeface="Symbol"/>
              </a:rPr>
              <a:t>l</a:t>
            </a:r>
            <a:r>
              <a:rPr lang="en-US" sz="1600" dirty="0" smtClean="0">
                <a:sym typeface="Symbol"/>
              </a:rPr>
              <a:t> = 3n</a:t>
            </a:r>
            <a:endParaRPr lang="en-US" sz="1600" baseline="-25000" dirty="0" smtClean="0">
              <a:solidFill>
                <a:srgbClr val="0000FF"/>
              </a:solidFill>
            </a:endParaRPr>
          </a:p>
        </p:txBody>
      </p:sp>
      <p:sp>
        <p:nvSpPr>
          <p:cNvPr id="128" name="Text Box 7"/>
          <p:cNvSpPr txBox="1">
            <a:spLocks noChangeArrowheads="1"/>
          </p:cNvSpPr>
          <p:nvPr/>
        </p:nvSpPr>
        <p:spPr bwMode="auto">
          <a:xfrm>
            <a:off x="3635896" y="4435371"/>
            <a:ext cx="2016224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 dirty="0" smtClean="0">
                <a:sym typeface="Symbol"/>
              </a:rPr>
              <a:t>t</a:t>
            </a:r>
            <a:r>
              <a:rPr lang="en-US" sz="1400" baseline="-25000" dirty="0" smtClean="0">
                <a:sym typeface="Symbol"/>
              </a:rPr>
              <a:t>2</a:t>
            </a:r>
            <a:r>
              <a:rPr lang="en-US" sz="1400" dirty="0" smtClean="0">
                <a:sym typeface="Symbol"/>
              </a:rPr>
              <a:t> = Mac</a:t>
            </a:r>
            <a:r>
              <a:rPr lang="en-US" sz="1400" baseline="-25000" dirty="0" smtClean="0">
                <a:sym typeface="Symbol"/>
              </a:rPr>
              <a:t>k</a:t>
            </a:r>
            <a:r>
              <a:rPr lang="en-US" sz="1400" dirty="0" smtClean="0">
                <a:sym typeface="Symbol"/>
              </a:rPr>
              <a:t>(l </a:t>
            </a:r>
            <a:r>
              <a:rPr lang="en-US" sz="1400" dirty="0">
                <a:sym typeface="Symbol"/>
              </a:rPr>
              <a:t>|| </a:t>
            </a:r>
            <a:r>
              <a:rPr lang="en-US" sz="1400" dirty="0">
                <a:latin typeface="Gigi" pitchFamily="82" charset="0"/>
                <a:sym typeface="Symbol"/>
              </a:rPr>
              <a:t>2</a:t>
            </a:r>
            <a:r>
              <a:rPr lang="en-US" sz="1400" dirty="0" smtClean="0">
                <a:latin typeface="Gigi" pitchFamily="82" charset="0"/>
                <a:sym typeface="Symbol"/>
              </a:rPr>
              <a:t> || </a:t>
            </a:r>
            <a:r>
              <a:rPr lang="en-US" sz="1400" dirty="0" smtClean="0">
                <a:sym typeface="Symbol"/>
              </a:rPr>
              <a:t>m</a:t>
            </a:r>
            <a:r>
              <a:rPr lang="en-US" sz="1400" baseline="-25000" dirty="0" smtClean="0">
                <a:sym typeface="Symbol"/>
              </a:rPr>
              <a:t>2</a:t>
            </a:r>
            <a:r>
              <a:rPr lang="en-US" sz="1400" dirty="0" smtClean="0">
                <a:sym typeface="Symbol"/>
              </a:rPr>
              <a:t>)</a:t>
            </a:r>
            <a:endParaRPr lang="en-US" sz="1400" baseline="-25000" dirty="0" smtClean="0">
              <a:solidFill>
                <a:srgbClr val="0000FF"/>
              </a:solidFill>
            </a:endParaRPr>
          </a:p>
        </p:txBody>
      </p:sp>
      <p:sp>
        <p:nvSpPr>
          <p:cNvPr id="129" name="Text Box 7"/>
          <p:cNvSpPr txBox="1">
            <a:spLocks noChangeArrowheads="1"/>
          </p:cNvSpPr>
          <p:nvPr/>
        </p:nvSpPr>
        <p:spPr bwMode="auto">
          <a:xfrm>
            <a:off x="5580112" y="4435371"/>
            <a:ext cx="2088232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 dirty="0" smtClean="0">
                <a:sym typeface="Symbol"/>
              </a:rPr>
              <a:t>t</a:t>
            </a:r>
            <a:r>
              <a:rPr lang="en-US" sz="1400" baseline="-25000" dirty="0" smtClean="0">
                <a:sym typeface="Symbol"/>
              </a:rPr>
              <a:t>3</a:t>
            </a:r>
            <a:r>
              <a:rPr lang="en-US" sz="1400" dirty="0" smtClean="0">
                <a:sym typeface="Symbol"/>
              </a:rPr>
              <a:t> = Mac</a:t>
            </a:r>
            <a:r>
              <a:rPr lang="en-US" sz="1400" baseline="-25000" dirty="0" smtClean="0">
                <a:sym typeface="Symbol"/>
              </a:rPr>
              <a:t>k</a:t>
            </a:r>
            <a:r>
              <a:rPr lang="en-US" sz="1400" dirty="0" smtClean="0">
                <a:sym typeface="Symbol"/>
              </a:rPr>
              <a:t>(l </a:t>
            </a:r>
            <a:r>
              <a:rPr lang="en-US" sz="1400" dirty="0">
                <a:sym typeface="Symbol"/>
              </a:rPr>
              <a:t>|| </a:t>
            </a:r>
            <a:r>
              <a:rPr lang="en-US" sz="1400" dirty="0">
                <a:latin typeface="Gigi" pitchFamily="82" charset="0"/>
                <a:sym typeface="Symbol"/>
              </a:rPr>
              <a:t>3</a:t>
            </a:r>
            <a:r>
              <a:rPr lang="en-US" sz="1400" dirty="0" smtClean="0">
                <a:latin typeface="Gigi" pitchFamily="82" charset="0"/>
                <a:sym typeface="Symbol"/>
              </a:rPr>
              <a:t> || </a:t>
            </a:r>
            <a:r>
              <a:rPr lang="en-US" sz="1400" dirty="0" smtClean="0">
                <a:sym typeface="Symbol"/>
              </a:rPr>
              <a:t>m</a:t>
            </a:r>
            <a:r>
              <a:rPr lang="en-US" sz="1400" baseline="-25000" dirty="0" smtClean="0">
                <a:sym typeface="Symbol"/>
              </a:rPr>
              <a:t>3</a:t>
            </a:r>
            <a:r>
              <a:rPr lang="en-US" sz="1400" dirty="0" smtClean="0">
                <a:sym typeface="Symbol"/>
              </a:rPr>
              <a:t>)</a:t>
            </a:r>
            <a:endParaRPr lang="en-US" sz="1400" baseline="-25000" dirty="0" smtClean="0">
              <a:solidFill>
                <a:srgbClr val="0000FF"/>
              </a:solidFill>
            </a:endParaRPr>
          </a:p>
        </p:txBody>
      </p:sp>
      <p:sp>
        <p:nvSpPr>
          <p:cNvPr id="65" name="Text Box 7"/>
          <p:cNvSpPr txBox="1">
            <a:spLocks noChangeArrowheads="1"/>
          </p:cNvSpPr>
          <p:nvPr/>
        </p:nvSpPr>
        <p:spPr bwMode="auto">
          <a:xfrm>
            <a:off x="3275856" y="1196752"/>
            <a:ext cx="2160240" cy="400110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dirty="0" smtClean="0">
                <a:sym typeface="Symbol"/>
              </a:rPr>
              <a:t>Attempt III </a:t>
            </a:r>
            <a:endParaRPr lang="en-US" sz="2000" baseline="-25000" dirty="0" smtClean="0">
              <a:solidFill>
                <a:srgbClr val="0000FF"/>
              </a:solidFill>
            </a:endParaRPr>
          </a:p>
        </p:txBody>
      </p:sp>
      <p:sp>
        <p:nvSpPr>
          <p:cNvPr id="66" name="Text Box 7"/>
          <p:cNvSpPr txBox="1">
            <a:spLocks noChangeArrowheads="1"/>
          </p:cNvSpPr>
          <p:nvPr/>
        </p:nvSpPr>
        <p:spPr bwMode="auto">
          <a:xfrm>
            <a:off x="251520" y="836712"/>
            <a:ext cx="8460432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 smtClean="0">
                <a:sym typeface="Symbol"/>
              </a:rPr>
              <a:t>Warning!!  Simple ideas do not work !!</a:t>
            </a:r>
            <a:endParaRPr lang="en-US" sz="1600" baseline="-25000" dirty="0" smtClean="0">
              <a:solidFill>
                <a:srgbClr val="0000FF"/>
              </a:solidFill>
            </a:endParaRPr>
          </a:p>
        </p:txBody>
      </p:sp>
      <p:grpSp>
        <p:nvGrpSpPr>
          <p:cNvPr id="64" name="Group 63"/>
          <p:cNvGrpSpPr/>
          <p:nvPr/>
        </p:nvGrpSpPr>
        <p:grpSpPr>
          <a:xfrm>
            <a:off x="2339752" y="2635171"/>
            <a:ext cx="288032" cy="432048"/>
            <a:chOff x="1619672" y="1700808"/>
            <a:chExt cx="288032" cy="432048"/>
          </a:xfrm>
        </p:grpSpPr>
        <p:sp>
          <p:nvSpPr>
            <p:cNvPr id="67" name="Rectangle 66"/>
            <p:cNvSpPr/>
            <p:nvPr/>
          </p:nvSpPr>
          <p:spPr>
            <a:xfrm>
              <a:off x="1619672" y="1700808"/>
              <a:ext cx="288032" cy="432048"/>
            </a:xfrm>
            <a:prstGeom prst="rect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Text Box 7"/>
            <p:cNvSpPr txBox="1">
              <a:spLocks noChangeArrowheads="1"/>
            </p:cNvSpPr>
            <p:nvPr/>
          </p:nvSpPr>
          <p:spPr bwMode="auto">
            <a:xfrm>
              <a:off x="1619673" y="1772816"/>
              <a:ext cx="288031" cy="307777"/>
            </a:xfrm>
            <a:prstGeom prst="rect">
              <a:avLst/>
            </a:prstGeom>
            <a:solidFill>
              <a:srgbClr val="FFFF00"/>
            </a:solidFill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400" dirty="0">
                  <a:sym typeface="Symbol"/>
                </a:rPr>
                <a:t>1</a:t>
              </a:r>
              <a:endParaRPr lang="en-US" sz="1400" baseline="-25000" dirty="0" smtClean="0">
                <a:solidFill>
                  <a:srgbClr val="0000FF"/>
                </a:solidFill>
              </a:endParaRPr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3995936" y="2635171"/>
            <a:ext cx="288032" cy="432048"/>
            <a:chOff x="1619672" y="1700808"/>
            <a:chExt cx="288032" cy="432048"/>
          </a:xfrm>
        </p:grpSpPr>
        <p:sp>
          <p:nvSpPr>
            <p:cNvPr id="71" name="Rectangle 70"/>
            <p:cNvSpPr/>
            <p:nvPr/>
          </p:nvSpPr>
          <p:spPr>
            <a:xfrm>
              <a:off x="1619672" y="1700808"/>
              <a:ext cx="288032" cy="432048"/>
            </a:xfrm>
            <a:prstGeom prst="rect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Text Box 7"/>
            <p:cNvSpPr txBox="1">
              <a:spLocks noChangeArrowheads="1"/>
            </p:cNvSpPr>
            <p:nvPr/>
          </p:nvSpPr>
          <p:spPr bwMode="auto">
            <a:xfrm>
              <a:off x="1619673" y="1772816"/>
              <a:ext cx="288031" cy="307777"/>
            </a:xfrm>
            <a:prstGeom prst="rect">
              <a:avLst/>
            </a:prstGeom>
            <a:solidFill>
              <a:srgbClr val="FFFF00"/>
            </a:solidFill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400" dirty="0" smtClean="0">
                  <a:sym typeface="Symbol"/>
                </a:rPr>
                <a:t>2</a:t>
              </a:r>
              <a:endParaRPr lang="en-US" sz="1400" baseline="-25000" dirty="0" smtClean="0">
                <a:solidFill>
                  <a:srgbClr val="0000FF"/>
                </a:solidFill>
              </a:endParaRPr>
            </a:p>
          </p:txBody>
        </p:sp>
      </p:grpSp>
      <p:grpSp>
        <p:nvGrpSpPr>
          <p:cNvPr id="80" name="Group 79"/>
          <p:cNvGrpSpPr/>
          <p:nvPr/>
        </p:nvGrpSpPr>
        <p:grpSpPr>
          <a:xfrm>
            <a:off x="5580112" y="2635171"/>
            <a:ext cx="288032" cy="432048"/>
            <a:chOff x="1619672" y="1700808"/>
            <a:chExt cx="288032" cy="432048"/>
          </a:xfrm>
        </p:grpSpPr>
        <p:sp>
          <p:nvSpPr>
            <p:cNvPr id="81" name="Rectangle 80"/>
            <p:cNvSpPr/>
            <p:nvPr/>
          </p:nvSpPr>
          <p:spPr>
            <a:xfrm>
              <a:off x="1619672" y="1700808"/>
              <a:ext cx="288032" cy="432048"/>
            </a:xfrm>
            <a:prstGeom prst="rect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Text Box 7"/>
            <p:cNvSpPr txBox="1">
              <a:spLocks noChangeArrowheads="1"/>
            </p:cNvSpPr>
            <p:nvPr/>
          </p:nvSpPr>
          <p:spPr bwMode="auto">
            <a:xfrm>
              <a:off x="1619673" y="1772816"/>
              <a:ext cx="288031" cy="307777"/>
            </a:xfrm>
            <a:prstGeom prst="rect">
              <a:avLst/>
            </a:prstGeom>
            <a:solidFill>
              <a:srgbClr val="FFFF00"/>
            </a:solidFill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400" dirty="0">
                  <a:sym typeface="Symbol"/>
                </a:rPr>
                <a:t>3</a:t>
              </a:r>
              <a:endParaRPr lang="en-US" sz="1400" baseline="-25000" dirty="0" smtClean="0">
                <a:solidFill>
                  <a:srgbClr val="0000FF"/>
                </a:solidFill>
              </a:endParaRPr>
            </a:p>
          </p:txBody>
        </p:sp>
      </p:grpSp>
      <p:grpSp>
        <p:nvGrpSpPr>
          <p:cNvPr id="83" name="Group 82"/>
          <p:cNvGrpSpPr/>
          <p:nvPr/>
        </p:nvGrpSpPr>
        <p:grpSpPr>
          <a:xfrm>
            <a:off x="2051720" y="2635171"/>
            <a:ext cx="288032" cy="432048"/>
            <a:chOff x="1619672" y="1700808"/>
            <a:chExt cx="288032" cy="432048"/>
          </a:xfrm>
        </p:grpSpPr>
        <p:sp>
          <p:nvSpPr>
            <p:cNvPr id="84" name="Rectangle 83"/>
            <p:cNvSpPr/>
            <p:nvPr/>
          </p:nvSpPr>
          <p:spPr>
            <a:xfrm>
              <a:off x="1619672" y="1700808"/>
              <a:ext cx="288032" cy="432048"/>
            </a:xfrm>
            <a:prstGeom prst="rect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Text Box 7"/>
            <p:cNvSpPr txBox="1">
              <a:spLocks noChangeArrowheads="1"/>
            </p:cNvSpPr>
            <p:nvPr/>
          </p:nvSpPr>
          <p:spPr bwMode="auto">
            <a:xfrm>
              <a:off x="1619673" y="1772816"/>
              <a:ext cx="288031" cy="307777"/>
            </a:xfrm>
            <a:prstGeom prst="rect">
              <a:avLst/>
            </a:prstGeom>
            <a:solidFill>
              <a:srgbClr val="FFFF00"/>
            </a:solidFill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400" dirty="0" smtClean="0">
                  <a:sym typeface="Symbol"/>
                </a:rPr>
                <a:t>l</a:t>
              </a:r>
              <a:endParaRPr lang="en-US" sz="1400" baseline="-25000" dirty="0" smtClean="0">
                <a:solidFill>
                  <a:srgbClr val="0000FF"/>
                </a:solidFill>
              </a:endParaRPr>
            </a:p>
          </p:txBody>
        </p:sp>
      </p:grpSp>
      <p:grpSp>
        <p:nvGrpSpPr>
          <p:cNvPr id="86" name="Group 85"/>
          <p:cNvGrpSpPr/>
          <p:nvPr/>
        </p:nvGrpSpPr>
        <p:grpSpPr>
          <a:xfrm>
            <a:off x="3707904" y="2635171"/>
            <a:ext cx="288032" cy="432048"/>
            <a:chOff x="1619672" y="1700808"/>
            <a:chExt cx="288032" cy="432048"/>
          </a:xfrm>
        </p:grpSpPr>
        <p:sp>
          <p:nvSpPr>
            <p:cNvPr id="87" name="Rectangle 86"/>
            <p:cNvSpPr/>
            <p:nvPr/>
          </p:nvSpPr>
          <p:spPr>
            <a:xfrm>
              <a:off x="1619672" y="1700808"/>
              <a:ext cx="288032" cy="432048"/>
            </a:xfrm>
            <a:prstGeom prst="rect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Text Box 7"/>
            <p:cNvSpPr txBox="1">
              <a:spLocks noChangeArrowheads="1"/>
            </p:cNvSpPr>
            <p:nvPr/>
          </p:nvSpPr>
          <p:spPr bwMode="auto">
            <a:xfrm>
              <a:off x="1619673" y="1772816"/>
              <a:ext cx="288031" cy="307777"/>
            </a:xfrm>
            <a:prstGeom prst="rect">
              <a:avLst/>
            </a:prstGeom>
            <a:solidFill>
              <a:srgbClr val="FFFF00"/>
            </a:solidFill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400" dirty="0">
                  <a:sym typeface="Symbol"/>
                </a:rPr>
                <a:t>l</a:t>
              </a:r>
              <a:endParaRPr lang="en-US" sz="1400" baseline="-25000" dirty="0" smtClean="0">
                <a:solidFill>
                  <a:srgbClr val="0000FF"/>
                </a:solidFill>
              </a:endParaRPr>
            </a:p>
          </p:txBody>
        </p:sp>
      </p:grpSp>
      <p:grpSp>
        <p:nvGrpSpPr>
          <p:cNvPr id="89" name="Group 88"/>
          <p:cNvGrpSpPr/>
          <p:nvPr/>
        </p:nvGrpSpPr>
        <p:grpSpPr>
          <a:xfrm>
            <a:off x="5292080" y="2635171"/>
            <a:ext cx="288032" cy="432048"/>
            <a:chOff x="1619672" y="1700808"/>
            <a:chExt cx="288032" cy="432048"/>
          </a:xfrm>
        </p:grpSpPr>
        <p:sp>
          <p:nvSpPr>
            <p:cNvPr id="91" name="Rectangle 90"/>
            <p:cNvSpPr/>
            <p:nvPr/>
          </p:nvSpPr>
          <p:spPr>
            <a:xfrm>
              <a:off x="1619672" y="1700808"/>
              <a:ext cx="288032" cy="432048"/>
            </a:xfrm>
            <a:prstGeom prst="rect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Text Box 7"/>
            <p:cNvSpPr txBox="1">
              <a:spLocks noChangeArrowheads="1"/>
            </p:cNvSpPr>
            <p:nvPr/>
          </p:nvSpPr>
          <p:spPr bwMode="auto">
            <a:xfrm>
              <a:off x="1619673" y="1772816"/>
              <a:ext cx="288031" cy="307777"/>
            </a:xfrm>
            <a:prstGeom prst="rect">
              <a:avLst/>
            </a:prstGeom>
            <a:solidFill>
              <a:srgbClr val="FFFF00"/>
            </a:solidFill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400" dirty="0" smtClean="0">
                  <a:sym typeface="Symbol"/>
                </a:rPr>
                <a:t>l</a:t>
              </a:r>
              <a:endParaRPr lang="en-US" sz="1400" baseline="-25000" dirty="0" smtClean="0">
                <a:solidFill>
                  <a:srgbClr val="0000FF"/>
                </a:solidFill>
              </a:endParaRPr>
            </a:p>
          </p:txBody>
        </p:sp>
      </p:grpSp>
      <p:cxnSp>
        <p:nvCxnSpPr>
          <p:cNvPr id="70" name="Straight Connector 69"/>
          <p:cNvCxnSpPr/>
          <p:nvPr/>
        </p:nvCxnSpPr>
        <p:spPr>
          <a:xfrm>
            <a:off x="0" y="2131115"/>
            <a:ext cx="9144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0" y="4939427"/>
            <a:ext cx="918051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5" name="Text Box 7"/>
          <p:cNvSpPr txBox="1">
            <a:spLocks noChangeArrowheads="1"/>
          </p:cNvSpPr>
          <p:nvPr/>
        </p:nvSpPr>
        <p:spPr bwMode="auto">
          <a:xfrm>
            <a:off x="179512" y="5157192"/>
            <a:ext cx="9433048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85750" indent="-285750">
              <a:spcBef>
                <a:spcPct val="50000"/>
              </a:spcBef>
              <a:buFont typeface="Wingdings" pitchFamily="2" charset="2"/>
              <a:buChar char="Ø"/>
            </a:pPr>
            <a:r>
              <a:rPr lang="en-US" sz="1600" dirty="0" smtClean="0">
                <a:solidFill>
                  <a:srgbClr val="FF0000"/>
                </a:solidFill>
                <a:sym typeface="Symbol"/>
              </a:rPr>
              <a:t>Mix-and-match attack :</a:t>
            </a:r>
            <a:endParaRPr lang="en-US" sz="1600" baseline="-25000" dirty="0" smtClean="0">
              <a:solidFill>
                <a:srgbClr val="FF0000"/>
              </a:solidFill>
            </a:endParaRPr>
          </a:p>
        </p:txBody>
      </p:sp>
      <p:sp>
        <p:nvSpPr>
          <p:cNvPr id="76" name="Text Box 7"/>
          <p:cNvSpPr txBox="1">
            <a:spLocks noChangeArrowheads="1"/>
          </p:cNvSpPr>
          <p:nvPr/>
        </p:nvSpPr>
        <p:spPr bwMode="auto">
          <a:xfrm>
            <a:off x="539552" y="5517232"/>
            <a:ext cx="8352928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85750" indent="-285750">
              <a:spcBef>
                <a:spcPct val="50000"/>
              </a:spcBef>
              <a:buFont typeface="Wingdings" pitchFamily="2" charset="2"/>
              <a:buChar char="v"/>
            </a:pPr>
            <a:r>
              <a:rPr lang="en-US" sz="1400" dirty="0" smtClean="0">
                <a:sym typeface="Symbol"/>
              </a:rPr>
              <a:t>Suppose attacker learns (m</a:t>
            </a:r>
            <a:r>
              <a:rPr lang="en-US" sz="1400" baseline="-25000" dirty="0" smtClean="0">
                <a:sym typeface="Symbol"/>
              </a:rPr>
              <a:t>1</a:t>
            </a:r>
            <a:r>
              <a:rPr lang="en-US" sz="1400" dirty="0" smtClean="0">
                <a:sym typeface="Symbol"/>
              </a:rPr>
              <a:t> || m</a:t>
            </a:r>
            <a:r>
              <a:rPr lang="en-US" sz="1400" baseline="-25000" dirty="0" smtClean="0">
                <a:sym typeface="Symbol"/>
              </a:rPr>
              <a:t>2</a:t>
            </a:r>
            <a:r>
              <a:rPr lang="en-US" sz="1400" dirty="0" smtClean="0">
                <a:sym typeface="Symbol"/>
              </a:rPr>
              <a:t> || m</a:t>
            </a:r>
            <a:r>
              <a:rPr lang="en-US" sz="1400" baseline="-25000" dirty="0" smtClean="0">
                <a:sym typeface="Symbol"/>
              </a:rPr>
              <a:t>3</a:t>
            </a:r>
            <a:r>
              <a:rPr lang="en-US" sz="1400" dirty="0" smtClean="0">
                <a:sym typeface="Symbol"/>
              </a:rPr>
              <a:t>, t</a:t>
            </a:r>
            <a:r>
              <a:rPr lang="en-US" sz="1400" baseline="-25000" dirty="0" smtClean="0">
                <a:sym typeface="Symbol"/>
              </a:rPr>
              <a:t>1</a:t>
            </a:r>
            <a:r>
              <a:rPr lang="en-US" sz="1400" dirty="0" smtClean="0">
                <a:sym typeface="Symbol"/>
              </a:rPr>
              <a:t> || t</a:t>
            </a:r>
            <a:r>
              <a:rPr lang="en-US" sz="1400" baseline="-25000" dirty="0" smtClean="0">
                <a:sym typeface="Symbol"/>
              </a:rPr>
              <a:t>2</a:t>
            </a:r>
            <a:r>
              <a:rPr lang="en-US" sz="1400" dirty="0" smtClean="0">
                <a:sym typeface="Symbol"/>
              </a:rPr>
              <a:t> || t</a:t>
            </a:r>
            <a:r>
              <a:rPr lang="en-US" sz="1400" baseline="-25000" dirty="0" smtClean="0">
                <a:sym typeface="Symbol"/>
              </a:rPr>
              <a:t>3</a:t>
            </a:r>
            <a:r>
              <a:rPr lang="en-US" sz="1400" dirty="0" smtClean="0">
                <a:sym typeface="Symbol"/>
              </a:rPr>
              <a:t>) and (m’</a:t>
            </a:r>
            <a:r>
              <a:rPr lang="en-US" sz="1400" baseline="-25000" dirty="0" smtClean="0">
                <a:sym typeface="Symbol"/>
              </a:rPr>
              <a:t>1</a:t>
            </a:r>
            <a:r>
              <a:rPr lang="en-US" sz="1400" dirty="0" smtClean="0">
                <a:sym typeface="Symbol"/>
              </a:rPr>
              <a:t> || m’</a:t>
            </a:r>
            <a:r>
              <a:rPr lang="en-US" sz="1400" baseline="-25000" dirty="0" smtClean="0">
                <a:sym typeface="Symbol"/>
              </a:rPr>
              <a:t>2</a:t>
            </a:r>
            <a:r>
              <a:rPr lang="en-US" sz="1400" dirty="0" smtClean="0">
                <a:sym typeface="Symbol"/>
              </a:rPr>
              <a:t> || m’</a:t>
            </a:r>
            <a:r>
              <a:rPr lang="en-US" sz="1400" baseline="-25000" dirty="0" smtClean="0">
                <a:sym typeface="Symbol"/>
              </a:rPr>
              <a:t>3</a:t>
            </a:r>
            <a:r>
              <a:rPr lang="en-US" sz="1400" dirty="0" smtClean="0">
                <a:sym typeface="Symbol"/>
              </a:rPr>
              <a:t>, t’</a:t>
            </a:r>
            <a:r>
              <a:rPr lang="en-US" sz="1400" baseline="-25000" dirty="0" smtClean="0">
                <a:sym typeface="Symbol"/>
              </a:rPr>
              <a:t>1</a:t>
            </a:r>
            <a:r>
              <a:rPr lang="en-US" sz="1400" dirty="0" smtClean="0">
                <a:sym typeface="Symbol"/>
              </a:rPr>
              <a:t> || t’</a:t>
            </a:r>
            <a:r>
              <a:rPr lang="en-US" sz="1400" baseline="-25000" dirty="0" smtClean="0">
                <a:sym typeface="Symbol"/>
              </a:rPr>
              <a:t>2</a:t>
            </a:r>
            <a:r>
              <a:rPr lang="en-US" sz="1400" dirty="0" smtClean="0">
                <a:sym typeface="Symbol"/>
              </a:rPr>
              <a:t> || t’</a:t>
            </a:r>
            <a:r>
              <a:rPr lang="en-US" sz="1400" baseline="-25000" dirty="0" smtClean="0">
                <a:sym typeface="Symbol"/>
              </a:rPr>
              <a:t>3</a:t>
            </a:r>
            <a:r>
              <a:rPr lang="en-US" sz="1400" dirty="0" smtClean="0">
                <a:sym typeface="Symbol"/>
              </a:rPr>
              <a:t>) where | (m</a:t>
            </a:r>
            <a:r>
              <a:rPr lang="en-US" sz="1400" baseline="-25000" dirty="0" smtClean="0">
                <a:sym typeface="Symbol"/>
              </a:rPr>
              <a:t>1</a:t>
            </a:r>
            <a:r>
              <a:rPr lang="en-US" sz="1400" dirty="0" smtClean="0">
                <a:sym typeface="Symbol"/>
              </a:rPr>
              <a:t> || m</a:t>
            </a:r>
            <a:r>
              <a:rPr lang="en-US" sz="1400" baseline="-25000" dirty="0" smtClean="0">
                <a:sym typeface="Symbol"/>
              </a:rPr>
              <a:t>2</a:t>
            </a:r>
            <a:r>
              <a:rPr lang="en-US" sz="1400" dirty="0" smtClean="0">
                <a:sym typeface="Symbol"/>
              </a:rPr>
              <a:t> || m</a:t>
            </a:r>
            <a:r>
              <a:rPr lang="en-US" sz="1400" baseline="-25000" dirty="0" smtClean="0">
                <a:sym typeface="Symbol"/>
              </a:rPr>
              <a:t>3</a:t>
            </a:r>
            <a:r>
              <a:rPr lang="en-US" sz="1400" dirty="0" smtClean="0">
                <a:sym typeface="Symbol"/>
              </a:rPr>
              <a:t>) | = | (m’</a:t>
            </a:r>
            <a:r>
              <a:rPr lang="en-US" sz="1400" baseline="-25000" dirty="0" smtClean="0">
                <a:sym typeface="Symbol"/>
              </a:rPr>
              <a:t>1</a:t>
            </a:r>
            <a:r>
              <a:rPr lang="en-US" sz="1400" dirty="0" smtClean="0">
                <a:sym typeface="Symbol"/>
              </a:rPr>
              <a:t> || m’</a:t>
            </a:r>
            <a:r>
              <a:rPr lang="en-US" sz="1400" baseline="-25000" dirty="0" smtClean="0">
                <a:sym typeface="Symbol"/>
              </a:rPr>
              <a:t>2</a:t>
            </a:r>
            <a:r>
              <a:rPr lang="en-US" sz="1400" dirty="0" smtClean="0">
                <a:sym typeface="Symbol"/>
              </a:rPr>
              <a:t> || m’</a:t>
            </a:r>
            <a:r>
              <a:rPr lang="en-US" sz="1400" baseline="-25000" dirty="0" smtClean="0">
                <a:sym typeface="Symbol"/>
              </a:rPr>
              <a:t>3</a:t>
            </a:r>
            <a:r>
              <a:rPr lang="en-US" sz="1400" dirty="0" smtClean="0">
                <a:sym typeface="Symbol"/>
              </a:rPr>
              <a:t>) |</a:t>
            </a:r>
            <a:endParaRPr lang="en-US" sz="1400" baseline="-25000" dirty="0" smtClean="0">
              <a:solidFill>
                <a:srgbClr val="FF0000"/>
              </a:solidFill>
            </a:endParaRPr>
          </a:p>
        </p:txBody>
      </p:sp>
      <p:sp>
        <p:nvSpPr>
          <p:cNvPr id="78" name="Text Box 7"/>
          <p:cNvSpPr txBox="1">
            <a:spLocks noChangeArrowheads="1"/>
          </p:cNvSpPr>
          <p:nvPr/>
        </p:nvSpPr>
        <p:spPr bwMode="auto">
          <a:xfrm>
            <a:off x="539552" y="6021288"/>
            <a:ext cx="8352928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85750" indent="-285750">
              <a:spcBef>
                <a:spcPct val="50000"/>
              </a:spcBef>
              <a:buFont typeface="Wingdings" pitchFamily="2" charset="2"/>
              <a:buChar char="v"/>
            </a:pPr>
            <a:r>
              <a:rPr lang="en-US" sz="1400" dirty="0" smtClean="0">
                <a:sym typeface="Symbol"/>
              </a:rPr>
              <a:t>Then  (m</a:t>
            </a:r>
            <a:r>
              <a:rPr lang="en-US" sz="1400" baseline="-25000" dirty="0" smtClean="0">
                <a:sym typeface="Symbol"/>
              </a:rPr>
              <a:t>1</a:t>
            </a:r>
            <a:r>
              <a:rPr lang="en-US" sz="1400" dirty="0" smtClean="0">
                <a:sym typeface="Symbol"/>
              </a:rPr>
              <a:t> || m’</a:t>
            </a:r>
            <a:r>
              <a:rPr lang="en-US" sz="1400" baseline="-25000" dirty="0" smtClean="0">
                <a:sym typeface="Symbol"/>
              </a:rPr>
              <a:t>2</a:t>
            </a:r>
            <a:r>
              <a:rPr lang="en-US" sz="1400" dirty="0" smtClean="0">
                <a:sym typeface="Symbol"/>
              </a:rPr>
              <a:t> || m</a:t>
            </a:r>
            <a:r>
              <a:rPr lang="en-US" sz="1400" baseline="-25000" dirty="0" smtClean="0">
                <a:sym typeface="Symbol"/>
              </a:rPr>
              <a:t>3</a:t>
            </a:r>
            <a:r>
              <a:rPr lang="en-US" sz="1400" dirty="0" smtClean="0">
                <a:sym typeface="Symbol"/>
              </a:rPr>
              <a:t>, t</a:t>
            </a:r>
            <a:r>
              <a:rPr lang="en-US" sz="1400" baseline="-25000" dirty="0" smtClean="0">
                <a:sym typeface="Symbol"/>
              </a:rPr>
              <a:t>1</a:t>
            </a:r>
            <a:r>
              <a:rPr lang="en-US" sz="1400" dirty="0" smtClean="0">
                <a:sym typeface="Symbol"/>
              </a:rPr>
              <a:t> || t’</a:t>
            </a:r>
            <a:r>
              <a:rPr lang="en-US" sz="1400" baseline="-25000" dirty="0" smtClean="0">
                <a:sym typeface="Symbol"/>
              </a:rPr>
              <a:t>2</a:t>
            </a:r>
            <a:r>
              <a:rPr lang="en-US" sz="1400" dirty="0" smtClean="0">
                <a:sym typeface="Symbol"/>
              </a:rPr>
              <a:t> || t</a:t>
            </a:r>
            <a:r>
              <a:rPr lang="en-US" sz="1400" baseline="-25000" dirty="0" smtClean="0">
                <a:sym typeface="Symbol"/>
              </a:rPr>
              <a:t>3</a:t>
            </a:r>
            <a:r>
              <a:rPr lang="en-US" sz="1400" dirty="0" smtClean="0">
                <a:sym typeface="Symbol"/>
              </a:rPr>
              <a:t>) is a valid, new (message, tag) pair</a:t>
            </a:r>
            <a:endParaRPr lang="en-US" sz="1400" baseline="-25000" dirty="0" smtClean="0">
              <a:solidFill>
                <a:srgbClr val="FF0000"/>
              </a:solidFill>
            </a:endParaRPr>
          </a:p>
        </p:txBody>
      </p:sp>
      <p:sp>
        <p:nvSpPr>
          <p:cNvPr id="79" name="Text Box 7"/>
          <p:cNvSpPr txBox="1">
            <a:spLocks noChangeArrowheads="1"/>
          </p:cNvSpPr>
          <p:nvPr/>
        </p:nvSpPr>
        <p:spPr bwMode="auto">
          <a:xfrm>
            <a:off x="6804248" y="3573016"/>
            <a:ext cx="2336068" cy="307777"/>
          </a:xfrm>
          <a:prstGeom prst="rect">
            <a:avLst/>
          </a:prstGeom>
          <a:solidFill>
            <a:srgbClr val="CCFFCC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 dirty="0" smtClean="0">
                <a:sym typeface="Symbol"/>
              </a:rPr>
              <a:t>Mac</a:t>
            </a:r>
            <a:r>
              <a:rPr lang="en-US" sz="1400" baseline="-25000" dirty="0" smtClean="0">
                <a:sym typeface="Symbol"/>
              </a:rPr>
              <a:t>k</a:t>
            </a:r>
            <a:r>
              <a:rPr lang="en-US" sz="1400" dirty="0" smtClean="0">
                <a:sym typeface="Symbol"/>
              </a:rPr>
              <a:t>(m) = t = t</a:t>
            </a:r>
            <a:r>
              <a:rPr lang="en-US" sz="1400" baseline="-25000" dirty="0" smtClean="0">
                <a:sym typeface="Symbol"/>
              </a:rPr>
              <a:t>1</a:t>
            </a:r>
            <a:r>
              <a:rPr lang="en-US" sz="1400" dirty="0" smtClean="0">
                <a:sym typeface="Symbol"/>
              </a:rPr>
              <a:t> || t</a:t>
            </a:r>
            <a:r>
              <a:rPr lang="en-US" sz="1400" baseline="-25000" dirty="0" smtClean="0">
                <a:sym typeface="Symbol"/>
              </a:rPr>
              <a:t>2</a:t>
            </a:r>
            <a:r>
              <a:rPr lang="en-US" sz="1400" dirty="0" smtClean="0">
                <a:sym typeface="Symbol"/>
              </a:rPr>
              <a:t> || t</a:t>
            </a:r>
            <a:r>
              <a:rPr lang="en-US" sz="1400" baseline="-25000" dirty="0" smtClean="0">
                <a:sym typeface="Symbol"/>
              </a:rPr>
              <a:t>3</a:t>
            </a:r>
            <a:r>
              <a:rPr lang="en-US" sz="1400" dirty="0" smtClean="0">
                <a:sym typeface="Symbol"/>
              </a:rPr>
              <a:t> </a:t>
            </a:r>
            <a:endParaRPr lang="en-US" sz="1400" baseline="-25000" dirty="0" smtClean="0">
              <a:solidFill>
                <a:srgbClr val="0000FF"/>
              </a:solidFill>
            </a:endParaRPr>
          </a:p>
        </p:txBody>
      </p:sp>
      <p:sp>
        <p:nvSpPr>
          <p:cNvPr id="96" name="日期占位符 5"/>
          <p:cNvSpPr>
            <a:spLocks noGrp="1"/>
          </p:cNvSpPr>
          <p:nvPr>
            <p:ph type="dt" sz="half" idx="10"/>
          </p:nvPr>
        </p:nvSpPr>
        <p:spPr>
          <a:xfrm>
            <a:off x="11088" y="6396525"/>
            <a:ext cx="2133600" cy="268139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1200" smtClean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rPr>
              <a:t>Thur, 11/10/2018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98" name="页脚占位符 9"/>
          <p:cNvSpPr>
            <a:spLocks noGrp="1"/>
          </p:cNvSpPr>
          <p:nvPr>
            <p:ph type="ftr" sz="quarter" idx="11"/>
          </p:nvPr>
        </p:nvSpPr>
        <p:spPr>
          <a:xfrm>
            <a:off x="3124200" y="6381328"/>
            <a:ext cx="2895600" cy="268139"/>
          </a:xfrm>
        </p:spPr>
        <p:txBody>
          <a:bodyPr/>
          <a:lstStyle/>
          <a:p>
            <a:pPr>
              <a:defRPr/>
            </a:pPr>
            <a:r>
              <a:rPr lang="en-US" sz="1200" smtClean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rPr>
              <a:t>S8101034Q-Modern Cryptography-Lect9.2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99" name="灯片编号占位符 10"/>
          <p:cNvSpPr>
            <a:spLocks noGrp="1"/>
          </p:cNvSpPr>
          <p:nvPr>
            <p:ph type="sldNum" sz="quarter" idx="12"/>
          </p:nvPr>
        </p:nvSpPr>
        <p:spPr>
          <a:xfrm>
            <a:off x="8507395" y="6398261"/>
            <a:ext cx="514400" cy="268139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dirty="0" smtClean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rPr>
              <a:t>18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0581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  <p:bldP spid="116" grpId="0"/>
      <p:bldP spid="128" grpId="0"/>
      <p:bldP spid="129" grpId="0"/>
      <p:bldP spid="75" grpId="0"/>
      <p:bldP spid="76" grpId="0"/>
      <p:bldP spid="78" grpId="0"/>
      <p:bldP spid="79" grpId="0" animBg="1"/>
      <p:bldP spid="79" grpId="1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2"/>
          <p:cNvSpPr txBox="1">
            <a:spLocks noChangeArrowheads="1"/>
          </p:cNvSpPr>
          <p:nvPr/>
        </p:nvSpPr>
        <p:spPr>
          <a:xfrm>
            <a:off x="0" y="-27384"/>
            <a:ext cx="9468544" cy="576064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3000" kern="0" dirty="0" smtClean="0">
                <a:solidFill>
                  <a:srgbClr val="009900"/>
                </a:solidFill>
                <a:ea typeface="+mj-ea"/>
                <a:cs typeface="+mj-cs"/>
              </a:rPr>
              <a:t>Domain Extension for MAC</a:t>
            </a:r>
            <a:endParaRPr lang="en-US" sz="3000" kern="0" dirty="0">
              <a:solidFill>
                <a:srgbClr val="009900"/>
              </a:solidFill>
              <a:ea typeface="+mj-ea"/>
              <a:cs typeface="+mj-cs"/>
            </a:endParaRPr>
          </a:p>
        </p:txBody>
      </p:sp>
      <p:sp>
        <p:nvSpPr>
          <p:cNvPr id="53" name="Text Box 7"/>
          <p:cNvSpPr txBox="1">
            <a:spLocks noChangeArrowheads="1"/>
          </p:cNvSpPr>
          <p:nvPr/>
        </p:nvSpPr>
        <p:spPr bwMode="auto">
          <a:xfrm>
            <a:off x="251520" y="1556792"/>
            <a:ext cx="9001000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85750" indent="-285750">
              <a:spcBef>
                <a:spcPct val="50000"/>
              </a:spcBef>
              <a:buFont typeface="Wingdings" pitchFamily="2" charset="2"/>
              <a:buChar char="Ø"/>
            </a:pPr>
            <a:r>
              <a:rPr lang="en-US" sz="1500" dirty="0" smtClean="0">
                <a:sym typeface="Symbol"/>
              </a:rPr>
              <a:t>Prevent the previous attack by additionally </a:t>
            </a:r>
            <a:r>
              <a:rPr lang="en-US" sz="1500" dirty="0" smtClean="0">
                <a:solidFill>
                  <a:srgbClr val="FF0000"/>
                </a:solidFill>
                <a:sym typeface="Symbol"/>
              </a:rPr>
              <a:t>authenticating a random identifier with each block; a fresh random identifier for each message </a:t>
            </a:r>
            <a:endParaRPr lang="en-US" sz="1500" baseline="-25000" dirty="0" smtClean="0">
              <a:solidFill>
                <a:srgbClr val="FF0000"/>
              </a:solidFill>
            </a:endParaRPr>
          </a:p>
        </p:txBody>
      </p:sp>
      <p:grpSp>
        <p:nvGrpSpPr>
          <p:cNvPr id="2" name="Group 44"/>
          <p:cNvGrpSpPr/>
          <p:nvPr/>
        </p:nvGrpSpPr>
        <p:grpSpPr>
          <a:xfrm>
            <a:off x="2051720" y="2617167"/>
            <a:ext cx="5040560" cy="432048"/>
            <a:chOff x="1979712" y="1772816"/>
            <a:chExt cx="5040560" cy="432048"/>
          </a:xfrm>
        </p:grpSpPr>
        <p:sp>
          <p:nvSpPr>
            <p:cNvPr id="55" name="Rectangle 54"/>
            <p:cNvSpPr/>
            <p:nvPr/>
          </p:nvSpPr>
          <p:spPr>
            <a:xfrm>
              <a:off x="1979712" y="1772816"/>
              <a:ext cx="5040560" cy="432048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cxnSp>
          <p:nvCxnSpPr>
            <p:cNvPr id="56" name="Straight Connector 55"/>
            <p:cNvCxnSpPr/>
            <p:nvPr/>
          </p:nvCxnSpPr>
          <p:spPr>
            <a:xfrm>
              <a:off x="3635896" y="1772816"/>
              <a:ext cx="0" cy="43204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>
              <a:off x="5220072" y="1772816"/>
              <a:ext cx="0" cy="43204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 Box 7"/>
            <p:cNvSpPr txBox="1">
              <a:spLocks noChangeArrowheads="1"/>
            </p:cNvSpPr>
            <p:nvPr/>
          </p:nvSpPr>
          <p:spPr bwMode="auto">
            <a:xfrm>
              <a:off x="2884004" y="1794302"/>
              <a:ext cx="535868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000" dirty="0" smtClean="0">
                  <a:sym typeface="Symbol"/>
                </a:rPr>
                <a:t>m</a:t>
              </a:r>
              <a:r>
                <a:rPr lang="en-US" sz="2000" baseline="-25000" dirty="0" smtClean="0">
                  <a:sym typeface="Symbol"/>
                </a:rPr>
                <a:t>1</a:t>
              </a:r>
              <a:endParaRPr lang="en-US" sz="2000" baseline="-25000" dirty="0" smtClean="0">
                <a:solidFill>
                  <a:srgbClr val="0000FF"/>
                </a:solidFill>
              </a:endParaRPr>
            </a:p>
          </p:txBody>
        </p:sp>
        <p:sp>
          <p:nvSpPr>
            <p:cNvPr id="59" name="Text Box 7"/>
            <p:cNvSpPr txBox="1">
              <a:spLocks noChangeArrowheads="1"/>
            </p:cNvSpPr>
            <p:nvPr/>
          </p:nvSpPr>
          <p:spPr bwMode="auto">
            <a:xfrm>
              <a:off x="4540188" y="1772816"/>
              <a:ext cx="535868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000" dirty="0" smtClean="0">
                  <a:sym typeface="Symbol"/>
                </a:rPr>
                <a:t>m</a:t>
              </a:r>
              <a:r>
                <a:rPr lang="en-US" sz="2000" baseline="-25000" dirty="0">
                  <a:sym typeface="Symbol"/>
                </a:rPr>
                <a:t>2</a:t>
              </a:r>
              <a:endParaRPr lang="en-US" sz="2000" baseline="-25000" dirty="0" smtClean="0">
                <a:solidFill>
                  <a:srgbClr val="0000FF"/>
                </a:solidFill>
              </a:endParaRPr>
            </a:p>
          </p:txBody>
        </p:sp>
        <p:sp>
          <p:nvSpPr>
            <p:cNvPr id="60" name="Text Box 7"/>
            <p:cNvSpPr txBox="1">
              <a:spLocks noChangeArrowheads="1"/>
            </p:cNvSpPr>
            <p:nvPr/>
          </p:nvSpPr>
          <p:spPr bwMode="auto">
            <a:xfrm>
              <a:off x="6196372" y="1772816"/>
              <a:ext cx="535868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000" dirty="0" smtClean="0">
                  <a:sym typeface="Symbol"/>
                </a:rPr>
                <a:t>m</a:t>
              </a:r>
              <a:r>
                <a:rPr lang="en-US" sz="2000" baseline="-25000" dirty="0" smtClean="0">
                  <a:sym typeface="Symbol"/>
                </a:rPr>
                <a:t>3</a:t>
              </a:r>
              <a:endParaRPr lang="en-US" sz="2000" baseline="-25000" dirty="0" smtClean="0">
                <a:solidFill>
                  <a:srgbClr val="0000FF"/>
                </a:solidFill>
                <a:latin typeface="Gigi" pitchFamily="82" charset="0"/>
              </a:endParaRPr>
            </a:p>
          </p:txBody>
        </p:sp>
      </p:grpSp>
      <p:sp>
        <p:nvSpPr>
          <p:cNvPr id="62" name="Text Box 7"/>
          <p:cNvSpPr txBox="1">
            <a:spLocks noChangeArrowheads="1"/>
          </p:cNvSpPr>
          <p:nvPr/>
        </p:nvSpPr>
        <p:spPr bwMode="auto">
          <a:xfrm>
            <a:off x="899592" y="2617167"/>
            <a:ext cx="53586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dirty="0" smtClean="0">
                <a:sym typeface="Symbol"/>
              </a:rPr>
              <a:t>m</a:t>
            </a:r>
            <a:endParaRPr lang="en-US" sz="2000" baseline="-25000" dirty="0" smtClean="0">
              <a:solidFill>
                <a:srgbClr val="0000FF"/>
              </a:solidFill>
            </a:endParaRPr>
          </a:p>
        </p:txBody>
      </p:sp>
      <p:cxnSp>
        <p:nvCxnSpPr>
          <p:cNvPr id="63" name="Straight Arrow Connector 62"/>
          <p:cNvCxnSpPr/>
          <p:nvPr/>
        </p:nvCxnSpPr>
        <p:spPr>
          <a:xfrm>
            <a:off x="1291444" y="2828256"/>
            <a:ext cx="616260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 Box 7"/>
          <p:cNvSpPr txBox="1">
            <a:spLocks noChangeArrowheads="1"/>
          </p:cNvSpPr>
          <p:nvPr/>
        </p:nvSpPr>
        <p:spPr bwMode="auto">
          <a:xfrm>
            <a:off x="939788" y="3585209"/>
            <a:ext cx="53586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dirty="0" smtClean="0">
                <a:sym typeface="Symbol"/>
              </a:rPr>
              <a:t>k</a:t>
            </a:r>
            <a:endParaRPr lang="en-US" sz="2000" baseline="-25000" dirty="0" smtClean="0">
              <a:solidFill>
                <a:srgbClr val="0000FF"/>
              </a:solidFill>
            </a:endParaRPr>
          </a:p>
        </p:txBody>
      </p:sp>
      <p:pic>
        <p:nvPicPr>
          <p:cNvPr id="105" name="Picture 2" descr="https://encrypted-tbn2.gstatic.com/images?q=tbn:ANd9GcSwsTqLN4QJQ_gBHvsPOVo5uM-ChpYI_wzBq-lnR91wydomJrIkUCXi65xP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578" y="3601336"/>
            <a:ext cx="280006" cy="67201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9" name="Straight Arrow Connector 108"/>
          <p:cNvCxnSpPr/>
          <p:nvPr/>
        </p:nvCxnSpPr>
        <p:spPr>
          <a:xfrm>
            <a:off x="2483768" y="3049215"/>
            <a:ext cx="0" cy="576064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/>
          <p:cNvCxnSpPr/>
          <p:nvPr/>
        </p:nvCxnSpPr>
        <p:spPr>
          <a:xfrm>
            <a:off x="4067944" y="3049215"/>
            <a:ext cx="0" cy="576064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/>
          <p:cNvCxnSpPr/>
          <p:nvPr/>
        </p:nvCxnSpPr>
        <p:spPr>
          <a:xfrm>
            <a:off x="5796136" y="3049215"/>
            <a:ext cx="0" cy="576064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123"/>
          <p:cNvGrpSpPr/>
          <p:nvPr/>
        </p:nvGrpSpPr>
        <p:grpSpPr>
          <a:xfrm>
            <a:off x="1187624" y="3337247"/>
            <a:ext cx="5536232" cy="811833"/>
            <a:chOff x="1187624" y="3913311"/>
            <a:chExt cx="5536232" cy="811833"/>
          </a:xfrm>
        </p:grpSpPr>
        <p:grpSp>
          <p:nvGrpSpPr>
            <p:cNvPr id="4" name="Group 105"/>
            <p:cNvGrpSpPr/>
            <p:nvPr/>
          </p:nvGrpSpPr>
          <p:grpSpPr>
            <a:xfrm>
              <a:off x="1187624" y="3913311"/>
              <a:ext cx="5400600" cy="288032"/>
              <a:chOff x="1187624" y="4005064"/>
              <a:chExt cx="5400600" cy="288032"/>
            </a:xfrm>
          </p:grpSpPr>
          <p:cxnSp>
            <p:nvCxnSpPr>
              <p:cNvPr id="97" name="Straight Arrow Connector 96"/>
              <p:cNvCxnSpPr/>
              <p:nvPr/>
            </p:nvCxnSpPr>
            <p:spPr>
              <a:xfrm>
                <a:off x="1187624" y="4005064"/>
                <a:ext cx="5400600" cy="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Arrow Connector 99"/>
              <p:cNvCxnSpPr/>
              <p:nvPr/>
            </p:nvCxnSpPr>
            <p:spPr>
              <a:xfrm>
                <a:off x="6588224" y="4005064"/>
                <a:ext cx="0" cy="288032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Arrow Connector 100"/>
              <p:cNvCxnSpPr/>
              <p:nvPr/>
            </p:nvCxnSpPr>
            <p:spPr>
              <a:xfrm>
                <a:off x="4860032" y="4005064"/>
                <a:ext cx="0" cy="288032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Arrow Connector 101"/>
              <p:cNvCxnSpPr/>
              <p:nvPr/>
            </p:nvCxnSpPr>
            <p:spPr>
              <a:xfrm>
                <a:off x="3275856" y="4005064"/>
                <a:ext cx="0" cy="288032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Arrow Connector 102"/>
              <p:cNvCxnSpPr/>
              <p:nvPr/>
            </p:nvCxnSpPr>
            <p:spPr>
              <a:xfrm>
                <a:off x="1187624" y="4005064"/>
                <a:ext cx="0" cy="288032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" name="Group 122"/>
            <p:cNvGrpSpPr/>
            <p:nvPr/>
          </p:nvGrpSpPr>
          <p:grpSpPr>
            <a:xfrm>
              <a:off x="2411760" y="4201343"/>
              <a:ext cx="4312096" cy="523801"/>
              <a:chOff x="2411760" y="4201343"/>
              <a:chExt cx="4312096" cy="523801"/>
            </a:xfrm>
          </p:grpSpPr>
          <p:sp>
            <p:nvSpPr>
              <p:cNvPr id="93" name="Rectangle 92"/>
              <p:cNvSpPr/>
              <p:nvPr/>
            </p:nvSpPr>
            <p:spPr>
              <a:xfrm>
                <a:off x="2411760" y="4221088"/>
                <a:ext cx="936104" cy="50405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94" name="Rectangle 93"/>
              <p:cNvSpPr/>
              <p:nvPr/>
            </p:nvSpPr>
            <p:spPr>
              <a:xfrm>
                <a:off x="3995936" y="4201343"/>
                <a:ext cx="914400" cy="50405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5745832" y="4201343"/>
                <a:ext cx="914400" cy="50405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12" name="Text Box 7"/>
              <p:cNvSpPr txBox="1">
                <a:spLocks noChangeArrowheads="1"/>
              </p:cNvSpPr>
              <p:nvPr/>
            </p:nvSpPr>
            <p:spPr bwMode="auto">
              <a:xfrm>
                <a:off x="2564160" y="4233281"/>
                <a:ext cx="855712" cy="4001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sz="2000" dirty="0" smtClean="0">
                    <a:sym typeface="Symbol"/>
                  </a:rPr>
                  <a:t>Mac</a:t>
                </a:r>
                <a:endParaRPr lang="en-US" sz="2000" baseline="-25000" dirty="0" smtClean="0">
                  <a:solidFill>
                    <a:srgbClr val="0000FF"/>
                  </a:solidFill>
                </a:endParaRPr>
              </a:p>
            </p:txBody>
          </p:sp>
          <p:sp>
            <p:nvSpPr>
              <p:cNvPr id="113" name="Text Box 7"/>
              <p:cNvSpPr txBox="1">
                <a:spLocks noChangeArrowheads="1"/>
              </p:cNvSpPr>
              <p:nvPr/>
            </p:nvSpPr>
            <p:spPr bwMode="auto">
              <a:xfrm>
                <a:off x="4148336" y="4233281"/>
                <a:ext cx="855712" cy="4001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sz="2000" dirty="0" smtClean="0">
                    <a:sym typeface="Symbol"/>
                  </a:rPr>
                  <a:t>Mac</a:t>
                </a:r>
                <a:endParaRPr lang="en-US" sz="2000" baseline="-25000" dirty="0" smtClean="0">
                  <a:solidFill>
                    <a:srgbClr val="0000FF"/>
                  </a:solidFill>
                </a:endParaRPr>
              </a:p>
            </p:txBody>
          </p:sp>
          <p:sp>
            <p:nvSpPr>
              <p:cNvPr id="114" name="Text Box 7"/>
              <p:cNvSpPr txBox="1">
                <a:spLocks noChangeArrowheads="1"/>
              </p:cNvSpPr>
              <p:nvPr/>
            </p:nvSpPr>
            <p:spPr bwMode="auto">
              <a:xfrm>
                <a:off x="5868144" y="4233281"/>
                <a:ext cx="855712" cy="4001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sz="2000" dirty="0" smtClean="0">
                    <a:sym typeface="Symbol"/>
                  </a:rPr>
                  <a:t>Mac</a:t>
                </a:r>
                <a:endParaRPr lang="en-US" sz="2000" baseline="-25000" dirty="0" smtClean="0">
                  <a:solidFill>
                    <a:srgbClr val="0000FF"/>
                  </a:solidFill>
                </a:endParaRPr>
              </a:p>
            </p:txBody>
          </p:sp>
        </p:grpSp>
      </p:grpSp>
      <p:cxnSp>
        <p:nvCxnSpPr>
          <p:cNvPr id="115" name="Straight Arrow Connector 114"/>
          <p:cNvCxnSpPr/>
          <p:nvPr/>
        </p:nvCxnSpPr>
        <p:spPr>
          <a:xfrm>
            <a:off x="2915816" y="4129335"/>
            <a:ext cx="0" cy="288032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Text Box 7"/>
          <p:cNvSpPr txBox="1">
            <a:spLocks noChangeArrowheads="1"/>
          </p:cNvSpPr>
          <p:nvPr/>
        </p:nvSpPr>
        <p:spPr bwMode="auto">
          <a:xfrm>
            <a:off x="1259632" y="4437112"/>
            <a:ext cx="2232248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 dirty="0" smtClean="0">
                <a:sym typeface="Symbol"/>
              </a:rPr>
              <a:t>t</a:t>
            </a:r>
            <a:r>
              <a:rPr lang="en-US" sz="1400" baseline="-25000" dirty="0" smtClean="0">
                <a:sym typeface="Symbol"/>
              </a:rPr>
              <a:t>1</a:t>
            </a:r>
            <a:r>
              <a:rPr lang="en-US" sz="1400" dirty="0" smtClean="0">
                <a:sym typeface="Symbol"/>
              </a:rPr>
              <a:t> = Mac</a:t>
            </a:r>
            <a:r>
              <a:rPr lang="en-US" sz="1400" baseline="-25000" dirty="0" smtClean="0">
                <a:sym typeface="Symbol"/>
              </a:rPr>
              <a:t>k</a:t>
            </a:r>
            <a:r>
              <a:rPr lang="en-US" sz="1400" dirty="0" smtClean="0">
                <a:sym typeface="Symbol"/>
              </a:rPr>
              <a:t>(r || l || 1 || m</a:t>
            </a:r>
            <a:r>
              <a:rPr lang="en-US" sz="1400" baseline="-25000" dirty="0" smtClean="0">
                <a:sym typeface="Symbol"/>
              </a:rPr>
              <a:t>1</a:t>
            </a:r>
            <a:r>
              <a:rPr lang="en-US" sz="1400" dirty="0" smtClean="0">
                <a:sym typeface="Symbol"/>
              </a:rPr>
              <a:t>)</a:t>
            </a:r>
            <a:endParaRPr lang="en-US" sz="1400" baseline="-25000" dirty="0" smtClean="0">
              <a:solidFill>
                <a:srgbClr val="0000FF"/>
              </a:solidFill>
            </a:endParaRPr>
          </a:p>
        </p:txBody>
      </p:sp>
      <p:cxnSp>
        <p:nvCxnSpPr>
          <p:cNvPr id="117" name="Straight Arrow Connector 116"/>
          <p:cNvCxnSpPr/>
          <p:nvPr/>
        </p:nvCxnSpPr>
        <p:spPr>
          <a:xfrm>
            <a:off x="4468180" y="4129335"/>
            <a:ext cx="0" cy="288032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/>
          <p:cNvCxnSpPr/>
          <p:nvPr/>
        </p:nvCxnSpPr>
        <p:spPr>
          <a:xfrm>
            <a:off x="6196372" y="4129335"/>
            <a:ext cx="0" cy="288032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/>
          <p:nvPr/>
        </p:nvCxnSpPr>
        <p:spPr>
          <a:xfrm>
            <a:off x="5004048" y="2420888"/>
            <a:ext cx="2088232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/>
          <p:nvPr/>
        </p:nvCxnSpPr>
        <p:spPr>
          <a:xfrm>
            <a:off x="2051720" y="2420888"/>
            <a:ext cx="2088232" cy="0"/>
          </a:xfrm>
          <a:prstGeom prst="straightConnector1">
            <a:avLst/>
          </a:prstGeom>
          <a:ln w="15875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 Box 7"/>
          <p:cNvSpPr txBox="1">
            <a:spLocks noChangeArrowheads="1"/>
          </p:cNvSpPr>
          <p:nvPr/>
        </p:nvSpPr>
        <p:spPr bwMode="auto">
          <a:xfrm>
            <a:off x="4220344" y="2276872"/>
            <a:ext cx="783704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dirty="0">
                <a:latin typeface="Gigi" pitchFamily="82" charset="0"/>
                <a:sym typeface="Symbol"/>
              </a:rPr>
              <a:t>l</a:t>
            </a:r>
            <a:r>
              <a:rPr lang="en-US" sz="1600" dirty="0" smtClean="0">
                <a:sym typeface="Symbol"/>
              </a:rPr>
              <a:t> </a:t>
            </a:r>
            <a:endParaRPr lang="en-US" sz="1600" baseline="-25000" dirty="0" smtClean="0">
              <a:solidFill>
                <a:srgbClr val="0000FF"/>
              </a:solidFill>
            </a:endParaRPr>
          </a:p>
        </p:txBody>
      </p:sp>
      <p:sp>
        <p:nvSpPr>
          <p:cNvPr id="128" name="Text Box 7"/>
          <p:cNvSpPr txBox="1">
            <a:spLocks noChangeArrowheads="1"/>
          </p:cNvSpPr>
          <p:nvPr/>
        </p:nvSpPr>
        <p:spPr bwMode="auto">
          <a:xfrm>
            <a:off x="3563888" y="4437112"/>
            <a:ext cx="2376264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 dirty="0" smtClean="0">
                <a:sym typeface="Symbol"/>
              </a:rPr>
              <a:t>t</a:t>
            </a:r>
            <a:r>
              <a:rPr lang="en-US" sz="1400" baseline="-25000" dirty="0" smtClean="0">
                <a:sym typeface="Symbol"/>
              </a:rPr>
              <a:t>2</a:t>
            </a:r>
            <a:r>
              <a:rPr lang="en-US" sz="1400" dirty="0" smtClean="0">
                <a:sym typeface="Symbol"/>
              </a:rPr>
              <a:t> = Mac</a:t>
            </a:r>
            <a:r>
              <a:rPr lang="en-US" sz="1400" baseline="-25000" dirty="0" smtClean="0">
                <a:sym typeface="Symbol"/>
              </a:rPr>
              <a:t>k</a:t>
            </a:r>
            <a:r>
              <a:rPr lang="en-US" sz="1400" dirty="0" smtClean="0">
                <a:sym typeface="Symbol"/>
              </a:rPr>
              <a:t>(r || l || 2 || m</a:t>
            </a:r>
            <a:r>
              <a:rPr lang="en-US" sz="1400" baseline="-25000" dirty="0" smtClean="0">
                <a:sym typeface="Symbol"/>
              </a:rPr>
              <a:t>2</a:t>
            </a:r>
            <a:r>
              <a:rPr lang="en-US" sz="1400" dirty="0" smtClean="0">
                <a:sym typeface="Symbol"/>
              </a:rPr>
              <a:t>)</a:t>
            </a:r>
            <a:endParaRPr lang="en-US" sz="1400" baseline="-25000" dirty="0" smtClean="0">
              <a:solidFill>
                <a:srgbClr val="0000FF"/>
              </a:solidFill>
            </a:endParaRPr>
          </a:p>
        </p:txBody>
      </p:sp>
      <p:sp>
        <p:nvSpPr>
          <p:cNvPr id="129" name="Text Box 7"/>
          <p:cNvSpPr txBox="1">
            <a:spLocks noChangeArrowheads="1"/>
          </p:cNvSpPr>
          <p:nvPr/>
        </p:nvSpPr>
        <p:spPr bwMode="auto">
          <a:xfrm>
            <a:off x="5868144" y="4437112"/>
            <a:ext cx="2736304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 dirty="0" smtClean="0">
                <a:sym typeface="Symbol"/>
              </a:rPr>
              <a:t>t</a:t>
            </a:r>
            <a:r>
              <a:rPr lang="en-US" sz="1400" baseline="-25000" dirty="0" smtClean="0">
                <a:sym typeface="Symbol"/>
              </a:rPr>
              <a:t>3</a:t>
            </a:r>
            <a:r>
              <a:rPr lang="en-US" sz="1400" dirty="0" smtClean="0">
                <a:sym typeface="Symbol"/>
              </a:rPr>
              <a:t> = Mac</a:t>
            </a:r>
            <a:r>
              <a:rPr lang="en-US" sz="1400" baseline="-25000" dirty="0" smtClean="0">
                <a:sym typeface="Symbol"/>
              </a:rPr>
              <a:t>k</a:t>
            </a:r>
            <a:r>
              <a:rPr lang="en-US" sz="1400" dirty="0" smtClean="0">
                <a:sym typeface="Symbol"/>
              </a:rPr>
              <a:t>(r || l || 3 || m</a:t>
            </a:r>
            <a:r>
              <a:rPr lang="en-US" sz="1400" baseline="-25000" dirty="0" smtClean="0">
                <a:sym typeface="Symbol"/>
              </a:rPr>
              <a:t>3</a:t>
            </a:r>
            <a:r>
              <a:rPr lang="en-US" sz="1400" dirty="0" smtClean="0">
                <a:sym typeface="Symbol"/>
              </a:rPr>
              <a:t>)</a:t>
            </a:r>
            <a:endParaRPr lang="en-US" sz="1400" baseline="-25000" dirty="0" smtClean="0">
              <a:solidFill>
                <a:srgbClr val="0000FF"/>
              </a:solidFill>
            </a:endParaRPr>
          </a:p>
        </p:txBody>
      </p:sp>
      <p:sp>
        <p:nvSpPr>
          <p:cNvPr id="67" name="Text Box 7"/>
          <p:cNvSpPr txBox="1">
            <a:spLocks noChangeArrowheads="1"/>
          </p:cNvSpPr>
          <p:nvPr/>
        </p:nvSpPr>
        <p:spPr bwMode="auto">
          <a:xfrm>
            <a:off x="3275856" y="1196752"/>
            <a:ext cx="2160240" cy="400110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dirty="0" smtClean="0">
                <a:sym typeface="Symbol"/>
              </a:rPr>
              <a:t>Attempt IV </a:t>
            </a:r>
            <a:endParaRPr lang="en-US" sz="2000" baseline="-25000" dirty="0" smtClean="0">
              <a:solidFill>
                <a:srgbClr val="0000FF"/>
              </a:solidFill>
            </a:endParaRPr>
          </a:p>
        </p:txBody>
      </p:sp>
      <p:sp>
        <p:nvSpPr>
          <p:cNvPr id="68" name="Text Box 7"/>
          <p:cNvSpPr txBox="1">
            <a:spLocks noChangeArrowheads="1"/>
          </p:cNvSpPr>
          <p:nvPr/>
        </p:nvSpPr>
        <p:spPr bwMode="auto">
          <a:xfrm>
            <a:off x="251520" y="836712"/>
            <a:ext cx="8460432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 smtClean="0">
                <a:sym typeface="Symbol"/>
              </a:rPr>
              <a:t>Warning!!  Simple ideas do not work !!</a:t>
            </a:r>
            <a:endParaRPr lang="en-US" sz="1600" baseline="-25000" dirty="0" smtClean="0">
              <a:solidFill>
                <a:srgbClr val="0000FF"/>
              </a:solidFill>
            </a:endParaRPr>
          </a:p>
        </p:txBody>
      </p:sp>
      <p:grpSp>
        <p:nvGrpSpPr>
          <p:cNvPr id="69" name="Group 68"/>
          <p:cNvGrpSpPr/>
          <p:nvPr/>
        </p:nvGrpSpPr>
        <p:grpSpPr>
          <a:xfrm>
            <a:off x="2555776" y="2636912"/>
            <a:ext cx="288032" cy="432048"/>
            <a:chOff x="1619672" y="1700808"/>
            <a:chExt cx="288032" cy="432048"/>
          </a:xfrm>
        </p:grpSpPr>
        <p:sp>
          <p:nvSpPr>
            <p:cNvPr id="71" name="Rectangle 70"/>
            <p:cNvSpPr/>
            <p:nvPr/>
          </p:nvSpPr>
          <p:spPr>
            <a:xfrm>
              <a:off x="1619672" y="1700808"/>
              <a:ext cx="288032" cy="432048"/>
            </a:xfrm>
            <a:prstGeom prst="rect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Text Box 7"/>
            <p:cNvSpPr txBox="1">
              <a:spLocks noChangeArrowheads="1"/>
            </p:cNvSpPr>
            <p:nvPr/>
          </p:nvSpPr>
          <p:spPr bwMode="auto">
            <a:xfrm>
              <a:off x="1619673" y="1772816"/>
              <a:ext cx="288031" cy="307777"/>
            </a:xfrm>
            <a:prstGeom prst="rect">
              <a:avLst/>
            </a:prstGeom>
            <a:solidFill>
              <a:srgbClr val="FFFF00"/>
            </a:solidFill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400" dirty="0">
                  <a:sym typeface="Symbol"/>
                </a:rPr>
                <a:t>1</a:t>
              </a:r>
              <a:endParaRPr lang="en-US" sz="1400" baseline="-25000" dirty="0" smtClean="0">
                <a:solidFill>
                  <a:srgbClr val="0000FF"/>
                </a:solidFill>
              </a:endParaRPr>
            </a:p>
          </p:txBody>
        </p:sp>
      </p:grpSp>
      <p:grpSp>
        <p:nvGrpSpPr>
          <p:cNvPr id="80" name="Group 79"/>
          <p:cNvGrpSpPr/>
          <p:nvPr/>
        </p:nvGrpSpPr>
        <p:grpSpPr>
          <a:xfrm>
            <a:off x="4211960" y="2636912"/>
            <a:ext cx="288032" cy="432048"/>
            <a:chOff x="1619672" y="1700808"/>
            <a:chExt cx="288032" cy="432048"/>
          </a:xfrm>
        </p:grpSpPr>
        <p:sp>
          <p:nvSpPr>
            <p:cNvPr id="81" name="Rectangle 80"/>
            <p:cNvSpPr/>
            <p:nvPr/>
          </p:nvSpPr>
          <p:spPr>
            <a:xfrm>
              <a:off x="1619672" y="1700808"/>
              <a:ext cx="288032" cy="432048"/>
            </a:xfrm>
            <a:prstGeom prst="rect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Text Box 7"/>
            <p:cNvSpPr txBox="1">
              <a:spLocks noChangeArrowheads="1"/>
            </p:cNvSpPr>
            <p:nvPr/>
          </p:nvSpPr>
          <p:spPr bwMode="auto">
            <a:xfrm>
              <a:off x="1619673" y="1772816"/>
              <a:ext cx="288031" cy="307777"/>
            </a:xfrm>
            <a:prstGeom prst="rect">
              <a:avLst/>
            </a:prstGeom>
            <a:solidFill>
              <a:srgbClr val="FFFF00"/>
            </a:solidFill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400" dirty="0" smtClean="0">
                  <a:sym typeface="Symbol"/>
                </a:rPr>
                <a:t>2</a:t>
              </a:r>
              <a:endParaRPr lang="en-US" sz="1400" baseline="-25000" dirty="0" smtClean="0">
                <a:solidFill>
                  <a:srgbClr val="0000FF"/>
                </a:solidFill>
              </a:endParaRPr>
            </a:p>
          </p:txBody>
        </p:sp>
      </p:grpSp>
      <p:grpSp>
        <p:nvGrpSpPr>
          <p:cNvPr id="83" name="Group 82"/>
          <p:cNvGrpSpPr/>
          <p:nvPr/>
        </p:nvGrpSpPr>
        <p:grpSpPr>
          <a:xfrm>
            <a:off x="5796136" y="2636912"/>
            <a:ext cx="288032" cy="432048"/>
            <a:chOff x="1619672" y="1700808"/>
            <a:chExt cx="288032" cy="432048"/>
          </a:xfrm>
        </p:grpSpPr>
        <p:sp>
          <p:nvSpPr>
            <p:cNvPr id="84" name="Rectangle 83"/>
            <p:cNvSpPr/>
            <p:nvPr/>
          </p:nvSpPr>
          <p:spPr>
            <a:xfrm>
              <a:off x="1619672" y="1700808"/>
              <a:ext cx="288032" cy="432048"/>
            </a:xfrm>
            <a:prstGeom prst="rect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Text Box 7"/>
            <p:cNvSpPr txBox="1">
              <a:spLocks noChangeArrowheads="1"/>
            </p:cNvSpPr>
            <p:nvPr/>
          </p:nvSpPr>
          <p:spPr bwMode="auto">
            <a:xfrm>
              <a:off x="1619673" y="1772816"/>
              <a:ext cx="288031" cy="307777"/>
            </a:xfrm>
            <a:prstGeom prst="rect">
              <a:avLst/>
            </a:prstGeom>
            <a:solidFill>
              <a:srgbClr val="FFFF00"/>
            </a:solidFill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400" dirty="0">
                  <a:sym typeface="Symbol"/>
                </a:rPr>
                <a:t>3</a:t>
              </a:r>
              <a:endParaRPr lang="en-US" sz="1400" baseline="-25000" dirty="0" smtClean="0">
                <a:solidFill>
                  <a:srgbClr val="0000FF"/>
                </a:solidFill>
              </a:endParaRPr>
            </a:p>
          </p:txBody>
        </p:sp>
      </p:grpSp>
      <p:grpSp>
        <p:nvGrpSpPr>
          <p:cNvPr id="86" name="Group 85"/>
          <p:cNvGrpSpPr/>
          <p:nvPr/>
        </p:nvGrpSpPr>
        <p:grpSpPr>
          <a:xfrm>
            <a:off x="2267744" y="2636912"/>
            <a:ext cx="288032" cy="432048"/>
            <a:chOff x="1619672" y="1700808"/>
            <a:chExt cx="288032" cy="432048"/>
          </a:xfrm>
        </p:grpSpPr>
        <p:sp>
          <p:nvSpPr>
            <p:cNvPr id="87" name="Rectangle 86"/>
            <p:cNvSpPr/>
            <p:nvPr/>
          </p:nvSpPr>
          <p:spPr>
            <a:xfrm>
              <a:off x="1619672" y="1700808"/>
              <a:ext cx="288032" cy="432048"/>
            </a:xfrm>
            <a:prstGeom prst="rect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Text Box 7"/>
            <p:cNvSpPr txBox="1">
              <a:spLocks noChangeArrowheads="1"/>
            </p:cNvSpPr>
            <p:nvPr/>
          </p:nvSpPr>
          <p:spPr bwMode="auto">
            <a:xfrm>
              <a:off x="1619673" y="1772816"/>
              <a:ext cx="288031" cy="307777"/>
            </a:xfrm>
            <a:prstGeom prst="rect">
              <a:avLst/>
            </a:prstGeom>
            <a:solidFill>
              <a:srgbClr val="FFFF00"/>
            </a:solidFill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400" dirty="0" smtClean="0">
                  <a:sym typeface="Symbol"/>
                </a:rPr>
                <a:t>l</a:t>
              </a:r>
              <a:endParaRPr lang="en-US" sz="1400" baseline="-25000" dirty="0" smtClean="0">
                <a:solidFill>
                  <a:srgbClr val="0000FF"/>
                </a:solidFill>
              </a:endParaRPr>
            </a:p>
          </p:txBody>
        </p:sp>
      </p:grpSp>
      <p:grpSp>
        <p:nvGrpSpPr>
          <p:cNvPr id="89" name="Group 88"/>
          <p:cNvGrpSpPr/>
          <p:nvPr/>
        </p:nvGrpSpPr>
        <p:grpSpPr>
          <a:xfrm>
            <a:off x="3923928" y="2636912"/>
            <a:ext cx="288032" cy="432048"/>
            <a:chOff x="1619672" y="1700808"/>
            <a:chExt cx="288032" cy="432048"/>
          </a:xfrm>
        </p:grpSpPr>
        <p:sp>
          <p:nvSpPr>
            <p:cNvPr id="91" name="Rectangle 90"/>
            <p:cNvSpPr/>
            <p:nvPr/>
          </p:nvSpPr>
          <p:spPr>
            <a:xfrm>
              <a:off x="1619672" y="1700808"/>
              <a:ext cx="288032" cy="432048"/>
            </a:xfrm>
            <a:prstGeom prst="rect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Text Box 7"/>
            <p:cNvSpPr txBox="1">
              <a:spLocks noChangeArrowheads="1"/>
            </p:cNvSpPr>
            <p:nvPr/>
          </p:nvSpPr>
          <p:spPr bwMode="auto">
            <a:xfrm>
              <a:off x="1619673" y="1772816"/>
              <a:ext cx="288031" cy="307777"/>
            </a:xfrm>
            <a:prstGeom prst="rect">
              <a:avLst/>
            </a:prstGeom>
            <a:solidFill>
              <a:srgbClr val="FFFF00"/>
            </a:solidFill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400" dirty="0">
                  <a:sym typeface="Symbol"/>
                </a:rPr>
                <a:t>l</a:t>
              </a:r>
              <a:endParaRPr lang="en-US" sz="1400" baseline="-25000" dirty="0" smtClean="0">
                <a:solidFill>
                  <a:srgbClr val="0000FF"/>
                </a:solidFill>
              </a:endParaRPr>
            </a:p>
          </p:txBody>
        </p:sp>
      </p:grpSp>
      <p:grpSp>
        <p:nvGrpSpPr>
          <p:cNvPr id="96" name="Group 95"/>
          <p:cNvGrpSpPr/>
          <p:nvPr/>
        </p:nvGrpSpPr>
        <p:grpSpPr>
          <a:xfrm>
            <a:off x="5508104" y="2636912"/>
            <a:ext cx="288032" cy="432048"/>
            <a:chOff x="1619672" y="1700808"/>
            <a:chExt cx="288032" cy="432048"/>
          </a:xfrm>
        </p:grpSpPr>
        <p:sp>
          <p:nvSpPr>
            <p:cNvPr id="98" name="Rectangle 97"/>
            <p:cNvSpPr/>
            <p:nvPr/>
          </p:nvSpPr>
          <p:spPr>
            <a:xfrm>
              <a:off x="1619672" y="1700808"/>
              <a:ext cx="288032" cy="432048"/>
            </a:xfrm>
            <a:prstGeom prst="rect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Text Box 7"/>
            <p:cNvSpPr txBox="1">
              <a:spLocks noChangeArrowheads="1"/>
            </p:cNvSpPr>
            <p:nvPr/>
          </p:nvSpPr>
          <p:spPr bwMode="auto">
            <a:xfrm>
              <a:off x="1619673" y="1772816"/>
              <a:ext cx="288031" cy="307777"/>
            </a:xfrm>
            <a:prstGeom prst="rect">
              <a:avLst/>
            </a:prstGeom>
            <a:solidFill>
              <a:srgbClr val="FFFF00"/>
            </a:solidFill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400" dirty="0" smtClean="0">
                  <a:sym typeface="Symbol"/>
                </a:rPr>
                <a:t>l</a:t>
              </a:r>
              <a:endParaRPr lang="en-US" sz="1400" baseline="-25000" dirty="0" smtClean="0">
                <a:solidFill>
                  <a:srgbClr val="0000FF"/>
                </a:solidFill>
              </a:endParaRPr>
            </a:p>
          </p:txBody>
        </p:sp>
      </p:grpSp>
      <p:grpSp>
        <p:nvGrpSpPr>
          <p:cNvPr id="108" name="Group 107"/>
          <p:cNvGrpSpPr/>
          <p:nvPr/>
        </p:nvGrpSpPr>
        <p:grpSpPr>
          <a:xfrm>
            <a:off x="1979712" y="2636912"/>
            <a:ext cx="288032" cy="432048"/>
            <a:chOff x="1619672" y="1700808"/>
            <a:chExt cx="288032" cy="432048"/>
          </a:xfrm>
        </p:grpSpPr>
        <p:sp>
          <p:nvSpPr>
            <p:cNvPr id="118" name="Rectangle 117"/>
            <p:cNvSpPr/>
            <p:nvPr/>
          </p:nvSpPr>
          <p:spPr>
            <a:xfrm>
              <a:off x="1619672" y="1700808"/>
              <a:ext cx="288032" cy="432048"/>
            </a:xfrm>
            <a:prstGeom prst="rect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Text Box 7"/>
            <p:cNvSpPr txBox="1">
              <a:spLocks noChangeArrowheads="1"/>
            </p:cNvSpPr>
            <p:nvPr/>
          </p:nvSpPr>
          <p:spPr bwMode="auto">
            <a:xfrm>
              <a:off x="1619673" y="1772816"/>
              <a:ext cx="288031" cy="307777"/>
            </a:xfrm>
            <a:prstGeom prst="rect">
              <a:avLst/>
            </a:prstGeom>
            <a:solidFill>
              <a:srgbClr val="FFFF00"/>
            </a:solidFill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400" dirty="0">
                  <a:sym typeface="Symbol"/>
                </a:rPr>
                <a:t>r</a:t>
              </a:r>
              <a:endParaRPr lang="en-US" sz="1400" baseline="-25000" dirty="0" smtClean="0">
                <a:solidFill>
                  <a:srgbClr val="0000FF"/>
                </a:solidFill>
              </a:endParaRPr>
            </a:p>
          </p:txBody>
        </p:sp>
      </p:grpSp>
      <p:grpSp>
        <p:nvGrpSpPr>
          <p:cNvPr id="123" name="Group 122"/>
          <p:cNvGrpSpPr/>
          <p:nvPr/>
        </p:nvGrpSpPr>
        <p:grpSpPr>
          <a:xfrm>
            <a:off x="3635896" y="2636912"/>
            <a:ext cx="288032" cy="432048"/>
            <a:chOff x="1619672" y="1700808"/>
            <a:chExt cx="288032" cy="432048"/>
          </a:xfrm>
        </p:grpSpPr>
        <p:sp>
          <p:nvSpPr>
            <p:cNvPr id="124" name="Rectangle 123"/>
            <p:cNvSpPr/>
            <p:nvPr/>
          </p:nvSpPr>
          <p:spPr>
            <a:xfrm>
              <a:off x="1619672" y="1700808"/>
              <a:ext cx="288032" cy="432048"/>
            </a:xfrm>
            <a:prstGeom prst="rect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Text Box 7"/>
            <p:cNvSpPr txBox="1">
              <a:spLocks noChangeArrowheads="1"/>
            </p:cNvSpPr>
            <p:nvPr/>
          </p:nvSpPr>
          <p:spPr bwMode="auto">
            <a:xfrm>
              <a:off x="1619673" y="1772816"/>
              <a:ext cx="288031" cy="307777"/>
            </a:xfrm>
            <a:prstGeom prst="rect">
              <a:avLst/>
            </a:prstGeom>
            <a:solidFill>
              <a:srgbClr val="FFFF00"/>
            </a:solidFill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400" dirty="0">
                  <a:sym typeface="Symbol"/>
                </a:rPr>
                <a:t>r</a:t>
              </a:r>
              <a:endParaRPr lang="en-US" sz="1400" baseline="-25000" dirty="0" smtClean="0">
                <a:solidFill>
                  <a:srgbClr val="0000FF"/>
                </a:solidFill>
              </a:endParaRPr>
            </a:p>
          </p:txBody>
        </p:sp>
      </p:grpSp>
      <p:grpSp>
        <p:nvGrpSpPr>
          <p:cNvPr id="131" name="Group 130"/>
          <p:cNvGrpSpPr/>
          <p:nvPr/>
        </p:nvGrpSpPr>
        <p:grpSpPr>
          <a:xfrm>
            <a:off x="5220072" y="2636912"/>
            <a:ext cx="288032" cy="432048"/>
            <a:chOff x="1619672" y="1700808"/>
            <a:chExt cx="288032" cy="432048"/>
          </a:xfrm>
        </p:grpSpPr>
        <p:sp>
          <p:nvSpPr>
            <p:cNvPr id="132" name="Rectangle 131"/>
            <p:cNvSpPr/>
            <p:nvPr/>
          </p:nvSpPr>
          <p:spPr>
            <a:xfrm>
              <a:off x="1619672" y="1700808"/>
              <a:ext cx="288032" cy="432048"/>
            </a:xfrm>
            <a:prstGeom prst="rect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Text Box 7"/>
            <p:cNvSpPr txBox="1">
              <a:spLocks noChangeArrowheads="1"/>
            </p:cNvSpPr>
            <p:nvPr/>
          </p:nvSpPr>
          <p:spPr bwMode="auto">
            <a:xfrm>
              <a:off x="1619673" y="1772816"/>
              <a:ext cx="288031" cy="307777"/>
            </a:xfrm>
            <a:prstGeom prst="rect">
              <a:avLst/>
            </a:prstGeom>
            <a:solidFill>
              <a:srgbClr val="FFFF00"/>
            </a:solidFill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400" dirty="0">
                  <a:sym typeface="Symbol"/>
                </a:rPr>
                <a:t>r</a:t>
              </a:r>
              <a:endParaRPr lang="en-US" sz="1400" baseline="-25000" dirty="0" smtClean="0">
                <a:solidFill>
                  <a:srgbClr val="0000FF"/>
                </a:solidFill>
              </a:endParaRPr>
            </a:p>
          </p:txBody>
        </p:sp>
      </p:grpSp>
      <p:cxnSp>
        <p:nvCxnSpPr>
          <p:cNvPr id="75" name="Straight Connector 74"/>
          <p:cNvCxnSpPr/>
          <p:nvPr/>
        </p:nvCxnSpPr>
        <p:spPr>
          <a:xfrm>
            <a:off x="0" y="2132856"/>
            <a:ext cx="9144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>
            <a:off x="0" y="4941168"/>
            <a:ext cx="918051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8" name="Text Box 7"/>
          <p:cNvSpPr txBox="1">
            <a:spLocks noChangeArrowheads="1"/>
          </p:cNvSpPr>
          <p:nvPr/>
        </p:nvSpPr>
        <p:spPr bwMode="auto">
          <a:xfrm>
            <a:off x="395536" y="5085184"/>
            <a:ext cx="8640960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85750" indent="-285750">
              <a:spcBef>
                <a:spcPct val="50000"/>
              </a:spcBef>
              <a:buFont typeface="Wingdings" pitchFamily="2" charset="2"/>
              <a:buChar char="Ø"/>
            </a:pPr>
            <a:r>
              <a:rPr lang="en-US" sz="1500" dirty="0" smtClean="0">
                <a:sym typeface="Symbol"/>
              </a:rPr>
              <a:t>Is this construction secure ? --- yes (it is in fact a randomized MAC)</a:t>
            </a:r>
            <a:endParaRPr lang="en-US" sz="1500" baseline="-25000" dirty="0" smtClean="0">
              <a:solidFill>
                <a:srgbClr val="FF0000"/>
              </a:solidFill>
            </a:endParaRPr>
          </a:p>
        </p:txBody>
      </p:sp>
      <p:sp>
        <p:nvSpPr>
          <p:cNvPr id="79" name="Text Box 7"/>
          <p:cNvSpPr txBox="1">
            <a:spLocks noChangeArrowheads="1"/>
          </p:cNvSpPr>
          <p:nvPr/>
        </p:nvSpPr>
        <p:spPr bwMode="auto">
          <a:xfrm>
            <a:off x="395536" y="5661248"/>
            <a:ext cx="8640960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85750" indent="-285750">
              <a:spcBef>
                <a:spcPct val="50000"/>
              </a:spcBef>
              <a:buFont typeface="Wingdings" pitchFamily="2" charset="2"/>
              <a:buChar char="Ø"/>
            </a:pPr>
            <a:r>
              <a:rPr lang="en-US" sz="1500" dirty="0" smtClean="0">
                <a:sym typeface="Symbol"/>
              </a:rPr>
              <a:t>But this is </a:t>
            </a:r>
            <a:r>
              <a:rPr lang="en-US" sz="1500" dirty="0" smtClean="0">
                <a:solidFill>
                  <a:srgbClr val="FF0000"/>
                </a:solidFill>
                <a:sym typeface="Symbol"/>
              </a:rPr>
              <a:t>highly inefficient </a:t>
            </a:r>
            <a:r>
              <a:rPr lang="en-US" sz="1500" dirty="0" smtClean="0">
                <a:sym typeface="Symbol"/>
              </a:rPr>
              <a:t>--- each invocation of Mac is now invoked only on </a:t>
            </a:r>
            <a:r>
              <a:rPr lang="en-US" sz="1500" dirty="0" smtClean="0">
                <a:solidFill>
                  <a:srgbClr val="FF0000"/>
                </a:solidFill>
                <a:sym typeface="Symbol"/>
              </a:rPr>
              <a:t>n/4 bits of m</a:t>
            </a:r>
            <a:endParaRPr lang="en-US" sz="1500" baseline="-25000" dirty="0" smtClean="0">
              <a:solidFill>
                <a:srgbClr val="FF0000"/>
              </a:solidFill>
            </a:endParaRPr>
          </a:p>
        </p:txBody>
      </p:sp>
      <p:sp>
        <p:nvSpPr>
          <p:cNvPr id="99" name="Text Box 7"/>
          <p:cNvSpPr txBox="1">
            <a:spLocks noChangeArrowheads="1"/>
          </p:cNvSpPr>
          <p:nvPr/>
        </p:nvSpPr>
        <p:spPr bwMode="auto">
          <a:xfrm>
            <a:off x="467544" y="5949280"/>
            <a:ext cx="8640960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85750" indent="-285750">
              <a:spcBef>
                <a:spcPct val="50000"/>
              </a:spcBef>
              <a:buFont typeface="Wingdings" panose="05000000000000000000" pitchFamily="2" charset="2"/>
              <a:buChar char="v"/>
            </a:pPr>
            <a:r>
              <a:rPr lang="en-US" sz="1500" dirty="0" smtClean="0">
                <a:sym typeface="Symbol"/>
              </a:rPr>
              <a:t>So if </a:t>
            </a:r>
            <a:r>
              <a:rPr lang="en-US" sz="1500" dirty="0" smtClean="0">
                <a:solidFill>
                  <a:srgbClr val="0000FF"/>
                </a:solidFill>
                <a:sym typeface="Symbol"/>
              </a:rPr>
              <a:t>|m| = </a:t>
            </a:r>
            <a:r>
              <a:rPr lang="en-US" sz="1500" dirty="0" err="1" smtClean="0">
                <a:solidFill>
                  <a:srgbClr val="0000FF"/>
                </a:solidFill>
                <a:sym typeface="Symbol"/>
              </a:rPr>
              <a:t>dn</a:t>
            </a:r>
            <a:r>
              <a:rPr lang="en-US" sz="1500" dirty="0" smtClean="0">
                <a:solidFill>
                  <a:srgbClr val="0000FF"/>
                </a:solidFill>
                <a:sym typeface="Symbol"/>
              </a:rPr>
              <a:t> bits</a:t>
            </a:r>
            <a:r>
              <a:rPr lang="en-US" sz="1500" dirty="0" smtClean="0">
                <a:sym typeface="Symbol"/>
              </a:rPr>
              <a:t>, then it requires </a:t>
            </a:r>
            <a:r>
              <a:rPr lang="en-US" sz="1500" dirty="0" smtClean="0">
                <a:solidFill>
                  <a:srgbClr val="0000FF"/>
                </a:solidFill>
                <a:sym typeface="Symbol"/>
              </a:rPr>
              <a:t>4d invocations of Mac algorithm </a:t>
            </a:r>
            <a:r>
              <a:rPr lang="en-US" sz="1500" dirty="0" smtClean="0">
                <a:sym typeface="Symbol"/>
              </a:rPr>
              <a:t>and </a:t>
            </a:r>
            <a:r>
              <a:rPr lang="en-US" sz="1500" dirty="0" smtClean="0">
                <a:solidFill>
                  <a:srgbClr val="0000FF"/>
                </a:solidFill>
                <a:sym typeface="Symbol"/>
              </a:rPr>
              <a:t>tag size is 4dn bits</a:t>
            </a:r>
            <a:endParaRPr lang="en-US" sz="1500" baseline="-25000" dirty="0" smtClean="0">
              <a:solidFill>
                <a:srgbClr val="0000FF"/>
              </a:solidFill>
            </a:endParaRPr>
          </a:p>
        </p:txBody>
      </p:sp>
      <p:sp>
        <p:nvSpPr>
          <p:cNvPr id="106" name="Text Box 7"/>
          <p:cNvSpPr txBox="1">
            <a:spLocks noChangeArrowheads="1"/>
          </p:cNvSpPr>
          <p:nvPr/>
        </p:nvSpPr>
        <p:spPr bwMode="auto">
          <a:xfrm>
            <a:off x="251520" y="836712"/>
            <a:ext cx="2808312" cy="461665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 err="1" smtClean="0">
                <a:sym typeface="Symbol"/>
              </a:rPr>
              <a:t>Ahhhh</a:t>
            </a:r>
            <a:r>
              <a:rPr lang="en-US" sz="2400" dirty="0" smtClean="0">
                <a:sym typeface="Symbol"/>
              </a:rPr>
              <a:t> Finally!</a:t>
            </a:r>
            <a:endParaRPr lang="en-US" sz="2400" baseline="-25000" dirty="0" smtClean="0">
              <a:solidFill>
                <a:srgbClr val="0000FF"/>
              </a:solidFill>
            </a:endParaRPr>
          </a:p>
        </p:txBody>
      </p:sp>
      <p:sp>
        <p:nvSpPr>
          <p:cNvPr id="121" name="Text Box 7"/>
          <p:cNvSpPr txBox="1">
            <a:spLocks noChangeArrowheads="1"/>
          </p:cNvSpPr>
          <p:nvPr/>
        </p:nvSpPr>
        <p:spPr bwMode="auto">
          <a:xfrm>
            <a:off x="6804248" y="3573016"/>
            <a:ext cx="2336068" cy="307777"/>
          </a:xfrm>
          <a:prstGeom prst="rect">
            <a:avLst/>
          </a:prstGeom>
          <a:solidFill>
            <a:srgbClr val="CCFFCC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 dirty="0" smtClean="0">
                <a:sym typeface="Symbol"/>
              </a:rPr>
              <a:t>Mac</a:t>
            </a:r>
            <a:r>
              <a:rPr lang="en-US" sz="1400" baseline="-25000" dirty="0" smtClean="0">
                <a:sym typeface="Symbol"/>
              </a:rPr>
              <a:t>k</a:t>
            </a:r>
            <a:r>
              <a:rPr lang="en-US" sz="1400" dirty="0" smtClean="0">
                <a:sym typeface="Symbol"/>
              </a:rPr>
              <a:t>(m) = t = t</a:t>
            </a:r>
            <a:r>
              <a:rPr lang="en-US" sz="1400" baseline="-25000" dirty="0" smtClean="0">
                <a:sym typeface="Symbol"/>
              </a:rPr>
              <a:t>1</a:t>
            </a:r>
            <a:r>
              <a:rPr lang="en-US" sz="1400" dirty="0" smtClean="0">
                <a:sym typeface="Symbol"/>
              </a:rPr>
              <a:t> || t</a:t>
            </a:r>
            <a:r>
              <a:rPr lang="en-US" sz="1400" baseline="-25000" dirty="0" smtClean="0">
                <a:sym typeface="Symbol"/>
              </a:rPr>
              <a:t>2</a:t>
            </a:r>
            <a:r>
              <a:rPr lang="en-US" sz="1400" dirty="0" smtClean="0">
                <a:sym typeface="Symbol"/>
              </a:rPr>
              <a:t> || t</a:t>
            </a:r>
            <a:r>
              <a:rPr lang="en-US" sz="1400" baseline="-25000" dirty="0" smtClean="0">
                <a:sym typeface="Symbol"/>
              </a:rPr>
              <a:t>3</a:t>
            </a:r>
            <a:r>
              <a:rPr lang="en-US" sz="1400" dirty="0" smtClean="0">
                <a:sym typeface="Symbol"/>
              </a:rPr>
              <a:t> </a:t>
            </a:r>
            <a:endParaRPr lang="en-US" sz="1400" baseline="-25000" dirty="0" smtClean="0">
              <a:solidFill>
                <a:srgbClr val="0000FF"/>
              </a:solidFill>
            </a:endParaRPr>
          </a:p>
        </p:txBody>
      </p:sp>
      <p:sp>
        <p:nvSpPr>
          <p:cNvPr id="122" name="Text Box 7"/>
          <p:cNvSpPr txBox="1">
            <a:spLocks noChangeArrowheads="1"/>
          </p:cNvSpPr>
          <p:nvPr/>
        </p:nvSpPr>
        <p:spPr bwMode="auto">
          <a:xfrm>
            <a:off x="395536" y="5373216"/>
            <a:ext cx="6696744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85750" indent="-285750">
              <a:spcBef>
                <a:spcPct val="50000"/>
              </a:spcBef>
              <a:buFont typeface="Wingdings" pitchFamily="2" charset="2"/>
              <a:buChar char="Ø"/>
            </a:pPr>
            <a:r>
              <a:rPr lang="en-US" sz="1500" dirty="0" smtClean="0">
                <a:sym typeface="Symbol"/>
              </a:rPr>
              <a:t>Is Randomization necessary for domain extension?-- NO </a:t>
            </a:r>
            <a:endParaRPr lang="en-US" sz="1500" baseline="-25000" dirty="0" smtClean="0">
              <a:solidFill>
                <a:srgbClr val="FF0000"/>
              </a:solidFill>
            </a:endParaRPr>
          </a:p>
        </p:txBody>
      </p:sp>
      <p:sp>
        <p:nvSpPr>
          <p:cNvPr id="126" name="文本框 125"/>
          <p:cNvSpPr txBox="1"/>
          <p:nvPr/>
        </p:nvSpPr>
        <p:spPr>
          <a:xfrm>
            <a:off x="21997" y="2209003"/>
            <a:ext cx="2029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Construction 4.7 </a:t>
            </a:r>
            <a:endParaRPr lang="zh-CN" altLang="en-US" dirty="0"/>
          </a:p>
        </p:txBody>
      </p:sp>
      <p:sp>
        <p:nvSpPr>
          <p:cNvPr id="127" name="日期占位符 5"/>
          <p:cNvSpPr>
            <a:spLocks noGrp="1"/>
          </p:cNvSpPr>
          <p:nvPr>
            <p:ph type="dt" sz="half" idx="10"/>
          </p:nvPr>
        </p:nvSpPr>
        <p:spPr>
          <a:xfrm>
            <a:off x="11088" y="6396525"/>
            <a:ext cx="2133600" cy="268139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1200" smtClean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rPr>
              <a:t>Thur, 11/10/2018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130" name="页脚占位符 9"/>
          <p:cNvSpPr>
            <a:spLocks noGrp="1"/>
          </p:cNvSpPr>
          <p:nvPr>
            <p:ph type="ftr" sz="quarter" idx="11"/>
          </p:nvPr>
        </p:nvSpPr>
        <p:spPr>
          <a:xfrm>
            <a:off x="3124200" y="6381328"/>
            <a:ext cx="2895600" cy="268139"/>
          </a:xfrm>
        </p:spPr>
        <p:txBody>
          <a:bodyPr/>
          <a:lstStyle/>
          <a:p>
            <a:pPr>
              <a:defRPr/>
            </a:pPr>
            <a:r>
              <a:rPr lang="en-US" sz="1200" smtClean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rPr>
              <a:t>S8101034Q-Modern Cryptography-Lect9.2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134" name="灯片编号占位符 10"/>
          <p:cNvSpPr>
            <a:spLocks noGrp="1"/>
          </p:cNvSpPr>
          <p:nvPr>
            <p:ph type="sldNum" sz="quarter" idx="12"/>
          </p:nvPr>
        </p:nvSpPr>
        <p:spPr>
          <a:xfrm>
            <a:off x="8507395" y="6398261"/>
            <a:ext cx="514400" cy="268139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dirty="0" smtClean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rPr>
              <a:t>19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3701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  <p:bldP spid="116" grpId="0"/>
      <p:bldP spid="128" grpId="0"/>
      <p:bldP spid="129" grpId="0"/>
      <p:bldP spid="68" grpId="0"/>
      <p:bldP spid="78" grpId="0"/>
      <p:bldP spid="79" grpId="0"/>
      <p:bldP spid="99" grpId="0"/>
      <p:bldP spid="106" grpId="0" animBg="1"/>
      <p:bldP spid="121" grpId="0" animBg="1"/>
      <p:bldP spid="122" grpId="0"/>
      <p:bldP spid="12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2"/>
          <p:cNvSpPr txBox="1">
            <a:spLocks noChangeArrowheads="1"/>
          </p:cNvSpPr>
          <p:nvPr/>
        </p:nvSpPr>
        <p:spPr>
          <a:xfrm>
            <a:off x="-36512" y="44624"/>
            <a:ext cx="9217024" cy="648072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3000" kern="0" dirty="0" smtClean="0">
                <a:solidFill>
                  <a:srgbClr val="009900"/>
                </a:solidFill>
                <a:latin typeface="Chalkboard" charset="0"/>
                <a:ea typeface="Chalkboard" charset="0"/>
                <a:cs typeface="Chalkboard" charset="0"/>
              </a:rPr>
              <a:t>Towards Achieving CCA-Security </a:t>
            </a:r>
            <a:endParaRPr lang="en-US" sz="3000" kern="0" dirty="0">
              <a:solidFill>
                <a:srgbClr val="009900"/>
              </a:solidFill>
              <a:latin typeface="Chalkboard" charset="0"/>
              <a:ea typeface="Chalkboard" charset="0"/>
              <a:cs typeface="Chalkboard" charset="0"/>
            </a:endParaRPr>
          </a:p>
        </p:txBody>
      </p:sp>
      <p:sp>
        <p:nvSpPr>
          <p:cNvPr id="28" name="Text Box 7"/>
          <p:cNvSpPr txBox="1">
            <a:spLocks noChangeArrowheads="1"/>
          </p:cNvSpPr>
          <p:nvPr/>
        </p:nvSpPr>
        <p:spPr bwMode="auto">
          <a:xfrm>
            <a:off x="827584" y="2492896"/>
            <a:ext cx="8208912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 smtClean="0">
                <a:latin typeface="Chalkboard" charset="0"/>
                <a:ea typeface="Chalkboard" charset="0"/>
                <a:cs typeface="Chalkboard" charset="0"/>
                <a:sym typeface="Symbol"/>
              </a:rPr>
              <a:t>&gt;&gt; This is called malleability.  CPA-secure scheme does not guarantee non-malleability </a:t>
            </a:r>
            <a:endParaRPr lang="en-US" sz="1600" baseline="-25000" dirty="0" smtClean="0">
              <a:solidFill>
                <a:srgbClr val="0000FF"/>
              </a:solidFill>
              <a:latin typeface="Chalkboard" charset="0"/>
              <a:ea typeface="Chalkboard" charset="0"/>
              <a:cs typeface="Chalkboard" charset="0"/>
            </a:endParaRPr>
          </a:p>
        </p:txBody>
      </p:sp>
      <p:sp>
        <p:nvSpPr>
          <p:cNvPr id="29" name="Text Box 7"/>
          <p:cNvSpPr txBox="1">
            <a:spLocks noChangeArrowheads="1"/>
          </p:cNvSpPr>
          <p:nvPr/>
        </p:nvSpPr>
        <p:spPr bwMode="auto">
          <a:xfrm>
            <a:off x="323528" y="930206"/>
            <a:ext cx="439248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 smtClean="0">
                <a:latin typeface="Chalkboard" charset="0"/>
                <a:ea typeface="Chalkboard" charset="0"/>
                <a:cs typeface="Chalkboard" charset="0"/>
                <a:sym typeface="Symbol"/>
              </a:rPr>
              <a:t>What capability of </a:t>
            </a:r>
            <a:r>
              <a:rPr lang="en-US" dirty="0" err="1" smtClean="0">
                <a:latin typeface="Chalkboard" charset="0"/>
                <a:ea typeface="Chalkboard" charset="0"/>
                <a:cs typeface="Chalkboard" charset="0"/>
                <a:sym typeface="Symbol"/>
              </a:rPr>
              <a:t>adv</a:t>
            </a:r>
            <a:r>
              <a:rPr lang="en-US" dirty="0" smtClean="0">
                <a:latin typeface="Chalkboard" charset="0"/>
                <a:ea typeface="Chalkboard" charset="0"/>
                <a:cs typeface="Chalkboard" charset="0"/>
                <a:sym typeface="Symbol"/>
              </a:rPr>
              <a:t> lets him win?</a:t>
            </a:r>
            <a:endParaRPr lang="en-US" baseline="-25000" dirty="0" smtClean="0">
              <a:solidFill>
                <a:srgbClr val="0000FF"/>
              </a:solidFill>
              <a:latin typeface="Chalkboard" charset="0"/>
              <a:ea typeface="Chalkboard" charset="0"/>
              <a:cs typeface="Chalkboard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467544" y="3140968"/>
            <a:ext cx="83529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 smtClean="0">
                <a:latin typeface="Chalkboard" charset="0"/>
                <a:ea typeface="Chalkboard" charset="0"/>
                <a:cs typeface="Chalkboard" charset="0"/>
                <a:sym typeface="Symbol"/>
              </a:rPr>
              <a:t>Need a SKE so that</a:t>
            </a:r>
          </a:p>
        </p:txBody>
      </p:sp>
      <p:sp>
        <p:nvSpPr>
          <p:cNvPr id="31" name="Text Box 7"/>
          <p:cNvSpPr txBox="1">
            <a:spLocks noChangeArrowheads="1"/>
          </p:cNvSpPr>
          <p:nvPr/>
        </p:nvSpPr>
        <p:spPr bwMode="auto">
          <a:xfrm>
            <a:off x="827584" y="1487686"/>
            <a:ext cx="8136904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 smtClean="0">
                <a:latin typeface="Chalkboard" charset="0"/>
                <a:ea typeface="Chalkboard" charset="0"/>
                <a:cs typeface="Chalkboard" charset="0"/>
                <a:sym typeface="Symbol"/>
              </a:rPr>
              <a:t>&gt;&gt; Easy to manipulate</a:t>
            </a:r>
            <a:r>
              <a:rPr lang="en-US" sz="1600" dirty="0">
                <a:solidFill>
                  <a:srgbClr val="0000FF"/>
                </a:solidFill>
                <a:latin typeface="Chalkboard" charset="0"/>
                <a:ea typeface="Chalkboard" charset="0"/>
                <a:cs typeface="Chalkboard" charset="0"/>
                <a:sym typeface="Symbol"/>
              </a:rPr>
              <a:t> </a:t>
            </a:r>
            <a:r>
              <a:rPr lang="en-US" sz="1600" dirty="0" smtClean="0">
                <a:solidFill>
                  <a:srgbClr val="0000FF"/>
                </a:solidFill>
                <a:latin typeface="Chalkboard" charset="0"/>
                <a:ea typeface="Chalkboard" charset="0"/>
                <a:cs typeface="Chalkboard" charset="0"/>
                <a:sym typeface="Symbol"/>
              </a:rPr>
              <a:t>known </a:t>
            </a:r>
            <a:r>
              <a:rPr lang="en-US" sz="1600" dirty="0" err="1" smtClean="0">
                <a:solidFill>
                  <a:srgbClr val="0000FF"/>
                </a:solidFill>
                <a:latin typeface="Chalkboard" charset="0"/>
                <a:ea typeface="Chalkboard" charset="0"/>
                <a:cs typeface="Chalkboard" charset="0"/>
                <a:sym typeface="Symbol"/>
              </a:rPr>
              <a:t>ciphertexts</a:t>
            </a:r>
            <a:r>
              <a:rPr lang="en-US" sz="1600" dirty="0" smtClean="0">
                <a:solidFill>
                  <a:srgbClr val="0000FF"/>
                </a:solidFill>
                <a:latin typeface="Chalkboard" charset="0"/>
                <a:ea typeface="Chalkboard" charset="0"/>
                <a:cs typeface="Chalkboard" charset="0"/>
                <a:sym typeface="Symbol"/>
              </a:rPr>
              <a:t> </a:t>
            </a:r>
            <a:r>
              <a:rPr lang="en-US" sz="1600" dirty="0" smtClean="0">
                <a:latin typeface="Chalkboard" charset="0"/>
                <a:ea typeface="Chalkboard" charset="0"/>
                <a:cs typeface="Chalkboard" charset="0"/>
                <a:sym typeface="Symbol"/>
              </a:rPr>
              <a:t>to obtain new </a:t>
            </a:r>
            <a:r>
              <a:rPr lang="en-US" sz="1600" dirty="0" err="1" smtClean="0">
                <a:latin typeface="Chalkboard" charset="0"/>
                <a:ea typeface="Chalkboard" charset="0"/>
                <a:cs typeface="Chalkboard" charset="0"/>
                <a:sym typeface="Symbol"/>
              </a:rPr>
              <a:t>ciphertexts</a:t>
            </a:r>
            <a:r>
              <a:rPr lang="en-US" sz="1600" dirty="0">
                <a:latin typeface="Chalkboard" charset="0"/>
                <a:ea typeface="Chalkboard" charset="0"/>
                <a:cs typeface="Chalkboard" charset="0"/>
                <a:sym typeface="Symbol"/>
              </a:rPr>
              <a:t> </a:t>
            </a:r>
            <a:r>
              <a:rPr lang="en-US" sz="1600" dirty="0" smtClean="0">
                <a:latin typeface="Chalkboard" charset="0"/>
                <a:ea typeface="Chalkboard" charset="0"/>
                <a:cs typeface="Chalkboard" charset="0"/>
                <a:sym typeface="Symbol"/>
              </a:rPr>
              <a:t>so that the relation between the underlying messages are known to him. then he gets DO service on the changed </a:t>
            </a:r>
            <a:r>
              <a:rPr lang="en-US" sz="1600" dirty="0" err="1" smtClean="0">
                <a:latin typeface="Chalkboard" charset="0"/>
                <a:ea typeface="Chalkboard" charset="0"/>
                <a:cs typeface="Chalkboard" charset="0"/>
                <a:sym typeface="Symbol"/>
              </a:rPr>
              <a:t>ciphertext</a:t>
            </a:r>
            <a:r>
              <a:rPr lang="en-US" sz="1600" dirty="0" smtClean="0">
                <a:latin typeface="Chalkboard" charset="0"/>
                <a:ea typeface="Chalkboard" charset="0"/>
                <a:cs typeface="Chalkboard" charset="0"/>
                <a:sym typeface="Symbol"/>
              </a:rPr>
              <a:t> to get the message.. Using the relation retrieve the original message</a:t>
            </a:r>
            <a:endParaRPr lang="en-US" sz="1600" baseline="-25000" dirty="0" smtClean="0">
              <a:solidFill>
                <a:srgbClr val="0000FF"/>
              </a:solidFill>
              <a:latin typeface="Chalkboard" charset="0"/>
              <a:ea typeface="Chalkboard" charset="0"/>
              <a:cs typeface="Chalkboard" charset="0"/>
            </a:endParaRPr>
          </a:p>
        </p:txBody>
      </p:sp>
      <p:sp>
        <p:nvSpPr>
          <p:cNvPr id="32" name="Text Box 7"/>
          <p:cNvSpPr txBox="1">
            <a:spLocks noChangeArrowheads="1"/>
          </p:cNvSpPr>
          <p:nvPr/>
        </p:nvSpPr>
        <p:spPr bwMode="auto">
          <a:xfrm>
            <a:off x="827584" y="5103768"/>
            <a:ext cx="806489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 smtClean="0">
                <a:latin typeface="Chalkboard" charset="0"/>
                <a:ea typeface="Chalkboard" charset="0"/>
                <a:cs typeface="Chalkboard" charset="0"/>
                <a:sym typeface="Symbol"/>
              </a:rPr>
              <a:t>&gt;&gt; Together, the above two makes DO useless to the adversary.</a:t>
            </a:r>
            <a:endParaRPr lang="en-US" sz="1600" baseline="-25000" dirty="0" smtClean="0">
              <a:solidFill>
                <a:srgbClr val="0000FF"/>
              </a:solidFill>
              <a:latin typeface="Chalkboard" charset="0"/>
              <a:ea typeface="Chalkboard" charset="0"/>
              <a:cs typeface="Chalkboard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755576" y="3663608"/>
            <a:ext cx="81724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Chalkboard" charset="0"/>
                <a:ea typeface="Chalkboard" charset="0"/>
                <a:cs typeface="Chalkboard" charset="0"/>
                <a:sym typeface="Symbol"/>
              </a:rPr>
              <a:t> &gt;&gt; Creating a new </a:t>
            </a:r>
            <a:r>
              <a:rPr lang="en-US" sz="1600" dirty="0" err="1">
                <a:latin typeface="Chalkboard" charset="0"/>
                <a:ea typeface="Chalkboard" charset="0"/>
                <a:cs typeface="Chalkboard" charset="0"/>
                <a:sym typeface="Symbol"/>
              </a:rPr>
              <a:t>ciphertext</a:t>
            </a:r>
            <a:r>
              <a:rPr lang="en-US" sz="1600" dirty="0">
                <a:latin typeface="Chalkboard" charset="0"/>
                <a:ea typeface="Chalkboard" charset="0"/>
                <a:cs typeface="Chalkboard" charset="0"/>
                <a:sym typeface="Symbol"/>
              </a:rPr>
              <a:t> </a:t>
            </a:r>
            <a:r>
              <a:rPr lang="en-US" sz="1600" dirty="0" smtClean="0">
                <a:latin typeface="Chalkboard" charset="0"/>
                <a:ea typeface="Chalkboard" charset="0"/>
                <a:cs typeface="Chalkboard" charset="0"/>
                <a:sym typeface="Symbol"/>
              </a:rPr>
              <a:t>will be nearly impossible…</a:t>
            </a:r>
            <a:endParaRPr lang="en-US" sz="1600" dirty="0">
              <a:latin typeface="Chalkboard" charset="0"/>
              <a:ea typeface="Chalkboard" charset="0"/>
              <a:cs typeface="Chalkboard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827584" y="4191471"/>
            <a:ext cx="820789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latin typeface="Chalkboard" charset="0"/>
                <a:ea typeface="Chalkboard" charset="0"/>
                <a:cs typeface="Chalkboard" charset="0"/>
                <a:sym typeface="Symbol"/>
              </a:rPr>
              <a:t>&gt;&gt; Changing </a:t>
            </a:r>
            <a:r>
              <a:rPr lang="en-US" sz="1600" dirty="0">
                <a:latin typeface="Chalkboard" charset="0"/>
                <a:ea typeface="Chalkboard" charset="0"/>
                <a:cs typeface="Chalkboard" charset="0"/>
                <a:sym typeface="Symbol"/>
              </a:rPr>
              <a:t>a </a:t>
            </a:r>
            <a:r>
              <a:rPr lang="en-US" sz="1600" dirty="0" err="1">
                <a:latin typeface="Chalkboard" charset="0"/>
                <a:ea typeface="Chalkboard" charset="0"/>
                <a:cs typeface="Chalkboard" charset="0"/>
                <a:sym typeface="Symbol"/>
              </a:rPr>
              <a:t>ciphertext</a:t>
            </a:r>
            <a:r>
              <a:rPr lang="en-US" sz="1600" dirty="0">
                <a:latin typeface="Chalkboard" charset="0"/>
                <a:ea typeface="Chalkboard" charset="0"/>
                <a:cs typeface="Chalkboard" charset="0"/>
                <a:sym typeface="Symbol"/>
              </a:rPr>
              <a:t> should either result in an incorrect </a:t>
            </a:r>
            <a:r>
              <a:rPr lang="en-US" sz="1600" dirty="0" err="1">
                <a:latin typeface="Chalkboard" charset="0"/>
                <a:ea typeface="Chalkboard" charset="0"/>
                <a:cs typeface="Chalkboard" charset="0"/>
                <a:sym typeface="Symbol"/>
              </a:rPr>
              <a:t>ciphertext</a:t>
            </a:r>
            <a:r>
              <a:rPr lang="en-US" sz="1600" dirty="0">
                <a:latin typeface="Chalkboard" charset="0"/>
                <a:ea typeface="Chalkboard" charset="0"/>
                <a:cs typeface="Chalkboard" charset="0"/>
                <a:sym typeface="Symbol"/>
              </a:rPr>
              <a:t> or should decrypt to a plaintext which is unrelated to the original plaintext</a:t>
            </a:r>
            <a:endParaRPr lang="en-US" sz="1600" dirty="0">
              <a:latin typeface="Chalkboard" charset="0"/>
              <a:ea typeface="Chalkboard" charset="0"/>
              <a:cs typeface="Chalkboard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962532" y="5751840"/>
            <a:ext cx="7071168" cy="369332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kern="0" dirty="0">
                <a:solidFill>
                  <a:srgbClr val="009900"/>
                </a:solidFill>
                <a:latin typeface="Chalkboard" charset="0"/>
                <a:ea typeface="Chalkboard" charset="0"/>
                <a:cs typeface="Chalkboard" charset="0"/>
              </a:rPr>
              <a:t>Message Authentication Codes (MAC</a:t>
            </a:r>
            <a:r>
              <a:rPr lang="en-US" kern="0" dirty="0" smtClean="0">
                <a:solidFill>
                  <a:srgbClr val="009900"/>
                </a:solidFill>
                <a:latin typeface="Chalkboard" charset="0"/>
                <a:ea typeface="Chalkboard" charset="0"/>
                <a:cs typeface="Chalkboard" charset="0"/>
              </a:rPr>
              <a:t>) helps us to get such a SKE!!</a:t>
            </a:r>
            <a:endParaRPr lang="en-US" kern="0" dirty="0">
              <a:solidFill>
                <a:srgbClr val="009900"/>
              </a:solidFill>
              <a:latin typeface="Chalkboard" charset="0"/>
              <a:ea typeface="Chalkboard" charset="0"/>
              <a:cs typeface="Chalkboard" charset="0"/>
            </a:endParaRPr>
          </a:p>
        </p:txBody>
      </p:sp>
      <p:sp>
        <p:nvSpPr>
          <p:cNvPr id="14" name="日期占位符 5"/>
          <p:cNvSpPr>
            <a:spLocks noGrp="1"/>
          </p:cNvSpPr>
          <p:nvPr>
            <p:ph type="dt" sz="half" idx="10"/>
          </p:nvPr>
        </p:nvSpPr>
        <p:spPr>
          <a:xfrm>
            <a:off x="11088" y="6396525"/>
            <a:ext cx="2133600" cy="268139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1200" smtClean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rPr>
              <a:t>Thur, 11/10/2018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15" name="页脚占位符 9"/>
          <p:cNvSpPr>
            <a:spLocks noGrp="1"/>
          </p:cNvSpPr>
          <p:nvPr>
            <p:ph type="ftr" sz="quarter" idx="11"/>
          </p:nvPr>
        </p:nvSpPr>
        <p:spPr>
          <a:xfrm>
            <a:off x="3124200" y="6381328"/>
            <a:ext cx="2895600" cy="268139"/>
          </a:xfrm>
        </p:spPr>
        <p:txBody>
          <a:bodyPr/>
          <a:lstStyle/>
          <a:p>
            <a:pPr>
              <a:defRPr/>
            </a:pPr>
            <a:r>
              <a:rPr lang="en-US" sz="1200" smtClean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rPr>
              <a:t>S8101034Q-Modern Cryptography-Lect9.2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16" name="灯片编号占位符 10"/>
          <p:cNvSpPr>
            <a:spLocks noGrp="1"/>
          </p:cNvSpPr>
          <p:nvPr>
            <p:ph type="sldNum" sz="quarter" idx="12"/>
          </p:nvPr>
        </p:nvSpPr>
        <p:spPr>
          <a:xfrm>
            <a:off x="8507395" y="6398261"/>
            <a:ext cx="514400" cy="268139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dirty="0" smtClean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rPr>
              <a:t>2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1950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30" grpId="0"/>
      <p:bldP spid="31" grpId="0"/>
      <p:bldP spid="32" grpId="0"/>
      <p:bldP spid="2" grpId="0"/>
      <p:bldP spid="9" grpId="0"/>
      <p:bldP spid="10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2"/>
          <p:cNvSpPr txBox="1">
            <a:spLocks noChangeArrowheads="1"/>
          </p:cNvSpPr>
          <p:nvPr/>
        </p:nvSpPr>
        <p:spPr>
          <a:xfrm>
            <a:off x="0" y="-27384"/>
            <a:ext cx="9468544" cy="576064"/>
          </a:xfrm>
          <a:prstGeom prst="rect">
            <a:avLst/>
          </a:prstGeom>
        </p:spPr>
        <p:txBody>
          <a:bodyPr/>
          <a:lstStyle>
            <a:defPPr>
              <a:defRPr lang="da-DK"/>
            </a:defPPr>
            <a:lvl1pPr algn="ctr">
              <a:defRPr sz="3000" kern="0">
                <a:solidFill>
                  <a:srgbClr val="009900"/>
                </a:solidFill>
                <a:ea typeface="+mj-ea"/>
                <a:cs typeface="+mj-cs"/>
              </a:defRPr>
            </a:lvl1pPr>
          </a:lstStyle>
          <a:p>
            <a:r>
              <a:rPr lang="en-US" dirty="0"/>
              <a:t>CBC-MAC for Arbitrary-length Messages</a:t>
            </a:r>
          </a:p>
        </p:txBody>
      </p:sp>
      <p:sp>
        <p:nvSpPr>
          <p:cNvPr id="87" name="Text Box 7"/>
          <p:cNvSpPr txBox="1">
            <a:spLocks noChangeArrowheads="1"/>
          </p:cNvSpPr>
          <p:nvPr/>
        </p:nvSpPr>
        <p:spPr bwMode="auto">
          <a:xfrm>
            <a:off x="107504" y="692696"/>
            <a:ext cx="8640960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da-DK"/>
            </a:defPPr>
            <a:lvl1pPr marL="285750" indent="-285750">
              <a:spcBef>
                <a:spcPct val="50000"/>
              </a:spcBef>
              <a:buFont typeface="Wingdings" pitchFamily="2" charset="2"/>
              <a:buChar char="Ø"/>
              <a:defRPr sz="1500"/>
            </a:lvl1pPr>
          </a:lstStyle>
          <a:p>
            <a:r>
              <a:rPr lang="en-US" dirty="0">
                <a:sym typeface="Symbol"/>
              </a:rPr>
              <a:t>Let F: {0, 1}n x {0, 1}n  {0, 1}n be a PRF, whose key k is agreed between S and R</a:t>
            </a:r>
            <a:endParaRPr lang="en-US" dirty="0"/>
          </a:p>
        </p:txBody>
      </p:sp>
      <p:sp>
        <p:nvSpPr>
          <p:cNvPr id="89" name="Text Box 7"/>
          <p:cNvSpPr txBox="1">
            <a:spLocks noChangeArrowheads="1"/>
          </p:cNvSpPr>
          <p:nvPr/>
        </p:nvSpPr>
        <p:spPr bwMode="auto">
          <a:xfrm>
            <a:off x="107504" y="1161619"/>
            <a:ext cx="8928992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da-DK"/>
            </a:defPPr>
            <a:lvl1pPr marL="285750" indent="-285750">
              <a:spcBef>
                <a:spcPct val="50000"/>
              </a:spcBef>
              <a:buFont typeface="Wingdings" pitchFamily="2" charset="2"/>
              <a:buChar char="Ø"/>
              <a:defRPr sz="1500"/>
            </a:lvl1pPr>
          </a:lstStyle>
          <a:p>
            <a:r>
              <a:rPr lang="en-US" dirty="0">
                <a:sym typeface="Symbol"/>
              </a:rPr>
              <a:t>Let S has a message m with |m| = </a:t>
            </a:r>
            <a:r>
              <a:rPr lang="en-US" dirty="0" err="1">
                <a:sym typeface="Symbol"/>
              </a:rPr>
              <a:t>dn</a:t>
            </a:r>
            <a:r>
              <a:rPr lang="en-US" dirty="0">
                <a:sym typeface="Symbol"/>
              </a:rPr>
              <a:t>, where d is some polynomial in n</a:t>
            </a:r>
            <a:endParaRPr lang="en-US" dirty="0"/>
          </a:p>
        </p:txBody>
      </p:sp>
      <p:grpSp>
        <p:nvGrpSpPr>
          <p:cNvPr id="2" name="Group 44"/>
          <p:cNvGrpSpPr/>
          <p:nvPr/>
        </p:nvGrpSpPr>
        <p:grpSpPr>
          <a:xfrm>
            <a:off x="2771800" y="1979548"/>
            <a:ext cx="5040560" cy="432048"/>
            <a:chOff x="1979712" y="1772816"/>
            <a:chExt cx="5040560" cy="432048"/>
          </a:xfrm>
        </p:grpSpPr>
        <p:sp>
          <p:nvSpPr>
            <p:cNvPr id="92" name="Rectangle 91"/>
            <p:cNvSpPr/>
            <p:nvPr/>
          </p:nvSpPr>
          <p:spPr>
            <a:xfrm>
              <a:off x="1979712" y="1772816"/>
              <a:ext cx="5040560" cy="432048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96" name="Straight Connector 95"/>
            <p:cNvCxnSpPr/>
            <p:nvPr/>
          </p:nvCxnSpPr>
          <p:spPr>
            <a:xfrm>
              <a:off x="3635896" y="1772816"/>
              <a:ext cx="0" cy="43204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/>
          </p:nvCxnSpPr>
          <p:spPr>
            <a:xfrm>
              <a:off x="5220072" y="1772816"/>
              <a:ext cx="0" cy="43204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Text Box 7"/>
            <p:cNvSpPr txBox="1">
              <a:spLocks noChangeArrowheads="1"/>
            </p:cNvSpPr>
            <p:nvPr/>
          </p:nvSpPr>
          <p:spPr bwMode="auto">
            <a:xfrm>
              <a:off x="2595972" y="1794302"/>
              <a:ext cx="535868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000" dirty="0" smtClean="0">
                  <a:sym typeface="Symbol"/>
                </a:rPr>
                <a:t>m</a:t>
              </a:r>
              <a:r>
                <a:rPr lang="en-US" sz="2000" baseline="-25000" dirty="0" smtClean="0">
                  <a:sym typeface="Symbol"/>
                </a:rPr>
                <a:t>1</a:t>
              </a:r>
              <a:endParaRPr lang="en-US" sz="2000" baseline="-25000" dirty="0" smtClean="0">
                <a:solidFill>
                  <a:srgbClr val="0000FF"/>
                </a:solidFill>
              </a:endParaRPr>
            </a:p>
          </p:txBody>
        </p:sp>
        <p:sp>
          <p:nvSpPr>
            <p:cNvPr id="108" name="Text Box 7"/>
            <p:cNvSpPr txBox="1">
              <a:spLocks noChangeArrowheads="1"/>
            </p:cNvSpPr>
            <p:nvPr/>
          </p:nvSpPr>
          <p:spPr bwMode="auto">
            <a:xfrm>
              <a:off x="4252156" y="1772816"/>
              <a:ext cx="535868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000" dirty="0" smtClean="0">
                  <a:sym typeface="Symbol"/>
                </a:rPr>
                <a:t>m</a:t>
              </a:r>
              <a:r>
                <a:rPr lang="en-US" sz="2000" baseline="-25000" dirty="0">
                  <a:sym typeface="Symbol"/>
                </a:rPr>
                <a:t>2</a:t>
              </a:r>
              <a:endParaRPr lang="en-US" sz="2000" baseline="-25000" dirty="0" smtClean="0">
                <a:solidFill>
                  <a:srgbClr val="0000FF"/>
                </a:solidFill>
              </a:endParaRPr>
            </a:p>
          </p:txBody>
        </p:sp>
        <p:sp>
          <p:nvSpPr>
            <p:cNvPr id="118" name="Text Box 7"/>
            <p:cNvSpPr txBox="1">
              <a:spLocks noChangeArrowheads="1"/>
            </p:cNvSpPr>
            <p:nvPr/>
          </p:nvSpPr>
          <p:spPr bwMode="auto">
            <a:xfrm>
              <a:off x="5868144" y="1772816"/>
              <a:ext cx="535868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000" dirty="0" smtClean="0">
                  <a:sym typeface="Symbol"/>
                </a:rPr>
                <a:t>m</a:t>
              </a:r>
              <a:r>
                <a:rPr lang="en-US" sz="2000" baseline="-25000" dirty="0" smtClean="0">
                  <a:sym typeface="Symbol"/>
                </a:rPr>
                <a:t>3</a:t>
              </a:r>
              <a:endParaRPr lang="en-US" sz="2000" baseline="-25000" dirty="0" smtClean="0">
                <a:solidFill>
                  <a:srgbClr val="0000FF"/>
                </a:solidFill>
              </a:endParaRPr>
            </a:p>
          </p:txBody>
        </p:sp>
      </p:grpSp>
      <p:sp>
        <p:nvSpPr>
          <p:cNvPr id="120" name="Text Box 7"/>
          <p:cNvSpPr txBox="1">
            <a:spLocks noChangeArrowheads="1"/>
          </p:cNvSpPr>
          <p:nvPr/>
        </p:nvSpPr>
        <p:spPr bwMode="auto">
          <a:xfrm>
            <a:off x="1619672" y="1979548"/>
            <a:ext cx="53586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dirty="0" smtClean="0">
                <a:sym typeface="Symbol"/>
              </a:rPr>
              <a:t>m</a:t>
            </a:r>
            <a:endParaRPr lang="en-US" sz="2000" baseline="-25000" dirty="0" smtClean="0">
              <a:solidFill>
                <a:srgbClr val="0000FF"/>
              </a:solidFill>
            </a:endParaRPr>
          </a:p>
        </p:txBody>
      </p:sp>
      <p:cxnSp>
        <p:nvCxnSpPr>
          <p:cNvPr id="123" name="Straight Arrow Connector 122"/>
          <p:cNvCxnSpPr/>
          <p:nvPr/>
        </p:nvCxnSpPr>
        <p:spPr>
          <a:xfrm>
            <a:off x="2011524" y="2190637"/>
            <a:ext cx="616260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/>
          <p:cNvCxnSpPr/>
          <p:nvPr/>
        </p:nvCxnSpPr>
        <p:spPr>
          <a:xfrm>
            <a:off x="3635896" y="2411596"/>
            <a:ext cx="0" cy="50405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50"/>
          <p:cNvGrpSpPr/>
          <p:nvPr/>
        </p:nvGrpSpPr>
        <p:grpSpPr>
          <a:xfrm>
            <a:off x="3203848" y="3470516"/>
            <a:ext cx="1031540" cy="669272"/>
            <a:chOff x="2483768" y="2759728"/>
            <a:chExt cx="1031540" cy="669272"/>
          </a:xfrm>
        </p:grpSpPr>
        <p:pic>
          <p:nvPicPr>
            <p:cNvPr id="139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483768" y="2759728"/>
              <a:ext cx="720080" cy="6692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40" name="Text Box 7"/>
            <p:cNvSpPr txBox="1">
              <a:spLocks noChangeArrowheads="1"/>
            </p:cNvSpPr>
            <p:nvPr/>
          </p:nvSpPr>
          <p:spPr bwMode="auto">
            <a:xfrm>
              <a:off x="3131840" y="2924944"/>
              <a:ext cx="383468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000" dirty="0" smtClean="0">
                  <a:solidFill>
                    <a:srgbClr val="FF0000"/>
                  </a:solidFill>
                  <a:sym typeface="Symbol"/>
                </a:rPr>
                <a:t>F</a:t>
              </a:r>
              <a:endParaRPr lang="en-US" sz="2000" baseline="-25000" dirty="0" smtClean="0">
                <a:solidFill>
                  <a:srgbClr val="FF0000"/>
                </a:solidFill>
              </a:endParaRPr>
            </a:p>
          </p:txBody>
        </p:sp>
      </p:grpSp>
      <p:sp>
        <p:nvSpPr>
          <p:cNvPr id="141" name="Text Box 7"/>
          <p:cNvSpPr txBox="1">
            <a:spLocks noChangeArrowheads="1"/>
          </p:cNvSpPr>
          <p:nvPr/>
        </p:nvSpPr>
        <p:spPr bwMode="auto">
          <a:xfrm>
            <a:off x="3468452" y="2803574"/>
            <a:ext cx="38346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dirty="0" smtClean="0">
                <a:sym typeface="Symbol"/>
              </a:rPr>
              <a:t></a:t>
            </a:r>
            <a:endParaRPr lang="en-US" sz="2000" baseline="-25000" dirty="0" smtClean="0"/>
          </a:p>
        </p:txBody>
      </p:sp>
      <p:sp>
        <p:nvSpPr>
          <p:cNvPr id="142" name="Text Box 7"/>
          <p:cNvSpPr txBox="1">
            <a:spLocks noChangeArrowheads="1"/>
          </p:cNvSpPr>
          <p:nvPr/>
        </p:nvSpPr>
        <p:spPr bwMode="auto">
          <a:xfrm>
            <a:off x="5124636" y="2771636"/>
            <a:ext cx="38346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dirty="0" smtClean="0">
                <a:sym typeface="Symbol"/>
              </a:rPr>
              <a:t></a:t>
            </a:r>
            <a:endParaRPr lang="en-US" sz="2000" baseline="-25000" dirty="0" smtClean="0"/>
          </a:p>
        </p:txBody>
      </p:sp>
      <p:sp>
        <p:nvSpPr>
          <p:cNvPr id="143" name="Text Box 7"/>
          <p:cNvSpPr txBox="1">
            <a:spLocks noChangeArrowheads="1"/>
          </p:cNvSpPr>
          <p:nvPr/>
        </p:nvSpPr>
        <p:spPr bwMode="auto">
          <a:xfrm>
            <a:off x="6852828" y="2803574"/>
            <a:ext cx="38346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dirty="0" smtClean="0">
                <a:sym typeface="Symbol"/>
              </a:rPr>
              <a:t></a:t>
            </a:r>
            <a:endParaRPr lang="en-US" sz="2000" baseline="-25000" dirty="0" smtClean="0"/>
          </a:p>
        </p:txBody>
      </p:sp>
      <p:grpSp>
        <p:nvGrpSpPr>
          <p:cNvPr id="4" name="Group 51"/>
          <p:cNvGrpSpPr/>
          <p:nvPr/>
        </p:nvGrpSpPr>
        <p:grpSpPr>
          <a:xfrm>
            <a:off x="4836604" y="3470516"/>
            <a:ext cx="1031540" cy="669272"/>
            <a:chOff x="2483768" y="2759728"/>
            <a:chExt cx="1031540" cy="669272"/>
          </a:xfrm>
        </p:grpSpPr>
        <p:pic>
          <p:nvPicPr>
            <p:cNvPr id="145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483768" y="2759728"/>
              <a:ext cx="720080" cy="6692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46" name="Text Box 7"/>
            <p:cNvSpPr txBox="1">
              <a:spLocks noChangeArrowheads="1"/>
            </p:cNvSpPr>
            <p:nvPr/>
          </p:nvSpPr>
          <p:spPr bwMode="auto">
            <a:xfrm>
              <a:off x="3131840" y="2924944"/>
              <a:ext cx="383468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000" dirty="0" smtClean="0">
                  <a:solidFill>
                    <a:srgbClr val="FF0000"/>
                  </a:solidFill>
                  <a:sym typeface="Symbol"/>
                </a:rPr>
                <a:t>F</a:t>
              </a:r>
              <a:endParaRPr lang="en-US" sz="2000" baseline="-25000" dirty="0" smtClean="0">
                <a:solidFill>
                  <a:srgbClr val="FF0000"/>
                </a:solidFill>
              </a:endParaRPr>
            </a:p>
          </p:txBody>
        </p:sp>
      </p:grpSp>
      <p:grpSp>
        <p:nvGrpSpPr>
          <p:cNvPr id="5" name="Group 57"/>
          <p:cNvGrpSpPr/>
          <p:nvPr/>
        </p:nvGrpSpPr>
        <p:grpSpPr>
          <a:xfrm>
            <a:off x="6564796" y="3470516"/>
            <a:ext cx="1031540" cy="669272"/>
            <a:chOff x="2483768" y="2759728"/>
            <a:chExt cx="1031540" cy="669272"/>
          </a:xfrm>
        </p:grpSpPr>
        <p:pic>
          <p:nvPicPr>
            <p:cNvPr id="148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483768" y="2759728"/>
              <a:ext cx="720080" cy="6692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49" name="Text Box 7"/>
            <p:cNvSpPr txBox="1">
              <a:spLocks noChangeArrowheads="1"/>
            </p:cNvSpPr>
            <p:nvPr/>
          </p:nvSpPr>
          <p:spPr bwMode="auto">
            <a:xfrm>
              <a:off x="3131840" y="2924944"/>
              <a:ext cx="383468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000" dirty="0" smtClean="0">
                  <a:solidFill>
                    <a:srgbClr val="FF0000"/>
                  </a:solidFill>
                  <a:sym typeface="Symbol"/>
                </a:rPr>
                <a:t>F</a:t>
              </a:r>
              <a:endParaRPr lang="en-US" sz="2000" baseline="-25000" dirty="0" smtClean="0">
                <a:solidFill>
                  <a:srgbClr val="FF0000"/>
                </a:solidFill>
              </a:endParaRPr>
            </a:p>
          </p:txBody>
        </p:sp>
      </p:grpSp>
      <p:cxnSp>
        <p:nvCxnSpPr>
          <p:cNvPr id="150" name="Straight Arrow Connector 149"/>
          <p:cNvCxnSpPr/>
          <p:nvPr/>
        </p:nvCxnSpPr>
        <p:spPr>
          <a:xfrm>
            <a:off x="3635896" y="3100898"/>
            <a:ext cx="0" cy="36004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Arrow Connector 156"/>
          <p:cNvCxnSpPr/>
          <p:nvPr/>
        </p:nvCxnSpPr>
        <p:spPr>
          <a:xfrm>
            <a:off x="5292080" y="2411596"/>
            <a:ext cx="0" cy="50405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24"/>
          <p:cNvGrpSpPr/>
          <p:nvPr/>
        </p:nvGrpSpPr>
        <p:grpSpPr>
          <a:xfrm>
            <a:off x="3563888" y="2987660"/>
            <a:ext cx="1656184" cy="1440160"/>
            <a:chOff x="3491880" y="2883714"/>
            <a:chExt cx="1656184" cy="1440160"/>
          </a:xfrm>
        </p:grpSpPr>
        <p:cxnSp>
          <p:nvCxnSpPr>
            <p:cNvPr id="156" name="Straight Arrow Connector 155"/>
            <p:cNvCxnSpPr/>
            <p:nvPr/>
          </p:nvCxnSpPr>
          <p:spPr>
            <a:xfrm>
              <a:off x="3491880" y="4035842"/>
              <a:ext cx="0" cy="28803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" name="Group 108"/>
            <p:cNvGrpSpPr/>
            <p:nvPr/>
          </p:nvGrpSpPr>
          <p:grpSpPr>
            <a:xfrm>
              <a:off x="3491880" y="2883714"/>
              <a:ext cx="1656184" cy="1440160"/>
              <a:chOff x="2843808" y="2276872"/>
              <a:chExt cx="1656184" cy="1440160"/>
            </a:xfrm>
          </p:grpSpPr>
          <p:cxnSp>
            <p:nvCxnSpPr>
              <p:cNvPr id="159" name="Straight Arrow Connector 158"/>
              <p:cNvCxnSpPr/>
              <p:nvPr/>
            </p:nvCxnSpPr>
            <p:spPr>
              <a:xfrm>
                <a:off x="2843808" y="3717032"/>
                <a:ext cx="936104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Arrow Connector 159"/>
              <p:cNvCxnSpPr/>
              <p:nvPr/>
            </p:nvCxnSpPr>
            <p:spPr>
              <a:xfrm>
                <a:off x="3779912" y="2276872"/>
                <a:ext cx="0" cy="144016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Arrow Connector 160"/>
              <p:cNvCxnSpPr/>
              <p:nvPr/>
            </p:nvCxnSpPr>
            <p:spPr>
              <a:xfrm>
                <a:off x="3779912" y="2276872"/>
                <a:ext cx="720080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62" name="Straight Arrow Connector 161"/>
          <p:cNvCxnSpPr/>
          <p:nvPr/>
        </p:nvCxnSpPr>
        <p:spPr>
          <a:xfrm>
            <a:off x="5292080" y="3059668"/>
            <a:ext cx="0" cy="43204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25"/>
          <p:cNvGrpSpPr/>
          <p:nvPr/>
        </p:nvGrpSpPr>
        <p:grpSpPr>
          <a:xfrm>
            <a:off x="5220072" y="2987660"/>
            <a:ext cx="1656184" cy="1440160"/>
            <a:chOff x="5148064" y="2883714"/>
            <a:chExt cx="1656184" cy="1440160"/>
          </a:xfrm>
        </p:grpSpPr>
        <p:cxnSp>
          <p:nvCxnSpPr>
            <p:cNvPr id="164" name="Straight Arrow Connector 163"/>
            <p:cNvCxnSpPr/>
            <p:nvPr/>
          </p:nvCxnSpPr>
          <p:spPr>
            <a:xfrm>
              <a:off x="5148064" y="4035842"/>
              <a:ext cx="0" cy="28803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" name="Group 113"/>
            <p:cNvGrpSpPr/>
            <p:nvPr/>
          </p:nvGrpSpPr>
          <p:grpSpPr>
            <a:xfrm>
              <a:off x="5148064" y="2883714"/>
              <a:ext cx="1656184" cy="1440160"/>
              <a:chOff x="2843808" y="2276872"/>
              <a:chExt cx="1656184" cy="1440160"/>
            </a:xfrm>
          </p:grpSpPr>
          <p:cxnSp>
            <p:nvCxnSpPr>
              <p:cNvPr id="166" name="Straight Arrow Connector 165"/>
              <p:cNvCxnSpPr/>
              <p:nvPr/>
            </p:nvCxnSpPr>
            <p:spPr>
              <a:xfrm>
                <a:off x="2843808" y="3717032"/>
                <a:ext cx="936104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Straight Arrow Connector 166"/>
              <p:cNvCxnSpPr/>
              <p:nvPr/>
            </p:nvCxnSpPr>
            <p:spPr>
              <a:xfrm>
                <a:off x="3779912" y="2276872"/>
                <a:ext cx="0" cy="144016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Arrow Connector 167"/>
              <p:cNvCxnSpPr/>
              <p:nvPr/>
            </p:nvCxnSpPr>
            <p:spPr>
              <a:xfrm>
                <a:off x="3779912" y="2276872"/>
                <a:ext cx="720080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69" name="Straight Arrow Connector 168"/>
          <p:cNvCxnSpPr/>
          <p:nvPr/>
        </p:nvCxnSpPr>
        <p:spPr>
          <a:xfrm>
            <a:off x="7020272" y="2411596"/>
            <a:ext cx="0" cy="50405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Arrow Connector 169"/>
          <p:cNvCxnSpPr/>
          <p:nvPr/>
        </p:nvCxnSpPr>
        <p:spPr>
          <a:xfrm>
            <a:off x="7020272" y="3059668"/>
            <a:ext cx="0" cy="43204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Text Box 7"/>
          <p:cNvSpPr txBox="1">
            <a:spLocks noChangeArrowheads="1"/>
          </p:cNvSpPr>
          <p:nvPr/>
        </p:nvSpPr>
        <p:spPr bwMode="auto">
          <a:xfrm>
            <a:off x="6236568" y="4643844"/>
            <a:ext cx="186382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sym typeface="Symbol"/>
              </a:rPr>
              <a:t>t</a:t>
            </a:r>
            <a:r>
              <a:rPr lang="en-US" dirty="0" smtClean="0">
                <a:sym typeface="Symbol"/>
              </a:rPr>
              <a:t> = Mac</a:t>
            </a:r>
            <a:r>
              <a:rPr lang="en-US" baseline="-25000" dirty="0" smtClean="0">
                <a:sym typeface="Symbol"/>
              </a:rPr>
              <a:t>k</a:t>
            </a:r>
            <a:r>
              <a:rPr lang="en-US" dirty="0" smtClean="0">
                <a:sym typeface="Symbol"/>
              </a:rPr>
              <a:t>(m)</a:t>
            </a:r>
            <a:endParaRPr lang="en-US" baseline="-25000" dirty="0" smtClean="0">
              <a:solidFill>
                <a:srgbClr val="0000FF"/>
              </a:solidFill>
            </a:endParaRPr>
          </a:p>
        </p:txBody>
      </p:sp>
      <p:cxnSp>
        <p:nvCxnSpPr>
          <p:cNvPr id="172" name="Straight Arrow Connector 171"/>
          <p:cNvCxnSpPr/>
          <p:nvPr/>
        </p:nvCxnSpPr>
        <p:spPr>
          <a:xfrm>
            <a:off x="6948264" y="4139788"/>
            <a:ext cx="0" cy="50405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50"/>
          <p:cNvGrpSpPr/>
          <p:nvPr/>
        </p:nvGrpSpPr>
        <p:grpSpPr>
          <a:xfrm>
            <a:off x="1596244" y="3460938"/>
            <a:ext cx="1031540" cy="669272"/>
            <a:chOff x="2483768" y="2759728"/>
            <a:chExt cx="1031540" cy="669272"/>
          </a:xfrm>
        </p:grpSpPr>
        <p:pic>
          <p:nvPicPr>
            <p:cNvPr id="175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483768" y="2759728"/>
              <a:ext cx="720080" cy="6692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76" name="Text Box 7"/>
            <p:cNvSpPr txBox="1">
              <a:spLocks noChangeArrowheads="1"/>
            </p:cNvSpPr>
            <p:nvPr/>
          </p:nvSpPr>
          <p:spPr bwMode="auto">
            <a:xfrm>
              <a:off x="3131840" y="2924944"/>
              <a:ext cx="383468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000" dirty="0" smtClean="0">
                  <a:solidFill>
                    <a:srgbClr val="FF0000"/>
                  </a:solidFill>
                  <a:sym typeface="Symbol"/>
                </a:rPr>
                <a:t>F</a:t>
              </a:r>
              <a:endParaRPr lang="en-US" sz="2000" baseline="-25000" dirty="0" smtClean="0">
                <a:solidFill>
                  <a:srgbClr val="FF0000"/>
                </a:solidFill>
              </a:endParaRPr>
            </a:p>
          </p:txBody>
        </p:sp>
      </p:grpSp>
      <p:grpSp>
        <p:nvGrpSpPr>
          <p:cNvPr id="11" name="Group 26"/>
          <p:cNvGrpSpPr/>
          <p:nvPr/>
        </p:nvGrpSpPr>
        <p:grpSpPr>
          <a:xfrm>
            <a:off x="795772" y="3100898"/>
            <a:ext cx="5936468" cy="400110"/>
            <a:chOff x="723764" y="2996952"/>
            <a:chExt cx="5936468" cy="400110"/>
          </a:xfrm>
        </p:grpSpPr>
        <p:sp>
          <p:nvSpPr>
            <p:cNvPr id="135" name="Text Box 7"/>
            <p:cNvSpPr txBox="1">
              <a:spLocks noChangeArrowheads="1"/>
            </p:cNvSpPr>
            <p:nvPr/>
          </p:nvSpPr>
          <p:spPr bwMode="auto">
            <a:xfrm>
              <a:off x="723764" y="2996952"/>
              <a:ext cx="535868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000" dirty="0" smtClean="0">
                  <a:sym typeface="Symbol"/>
                </a:rPr>
                <a:t>k</a:t>
              </a:r>
              <a:endParaRPr lang="en-US" sz="2000" baseline="-25000" dirty="0" smtClean="0">
                <a:solidFill>
                  <a:srgbClr val="0000FF"/>
                </a:solidFill>
              </a:endParaRPr>
            </a:p>
          </p:txBody>
        </p:sp>
        <p:grpSp>
          <p:nvGrpSpPr>
            <p:cNvPr id="12" name="Group 18"/>
            <p:cNvGrpSpPr/>
            <p:nvPr/>
          </p:nvGrpSpPr>
          <p:grpSpPr>
            <a:xfrm>
              <a:off x="1115616" y="3068960"/>
              <a:ext cx="5544616" cy="318810"/>
              <a:chOff x="1043608" y="3068960"/>
              <a:chExt cx="5544616" cy="318810"/>
            </a:xfrm>
          </p:grpSpPr>
          <p:grpSp>
            <p:nvGrpSpPr>
              <p:cNvPr id="13" name="Group 77"/>
              <p:cNvGrpSpPr/>
              <p:nvPr/>
            </p:nvGrpSpPr>
            <p:grpSpPr>
              <a:xfrm>
                <a:off x="1043608" y="3099738"/>
                <a:ext cx="5544616" cy="288032"/>
                <a:chOff x="395536" y="2492896"/>
                <a:chExt cx="5544616" cy="288032"/>
              </a:xfrm>
            </p:grpSpPr>
            <p:cxnSp>
              <p:nvCxnSpPr>
                <p:cNvPr id="130" name="Straight Connector 129"/>
                <p:cNvCxnSpPr/>
                <p:nvPr/>
              </p:nvCxnSpPr>
              <p:spPr>
                <a:xfrm>
                  <a:off x="395536" y="2492896"/>
                  <a:ext cx="5544616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1" name="Straight Arrow Connector 130"/>
                <p:cNvCxnSpPr/>
                <p:nvPr/>
              </p:nvCxnSpPr>
              <p:spPr>
                <a:xfrm>
                  <a:off x="2555776" y="2492896"/>
                  <a:ext cx="0" cy="288032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2" name="Straight Arrow Connector 131"/>
                <p:cNvCxnSpPr/>
                <p:nvPr/>
              </p:nvCxnSpPr>
              <p:spPr>
                <a:xfrm>
                  <a:off x="4211960" y="2492896"/>
                  <a:ext cx="0" cy="288032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3" name="Straight Arrow Connector 132"/>
                <p:cNvCxnSpPr/>
                <p:nvPr/>
              </p:nvCxnSpPr>
              <p:spPr>
                <a:xfrm>
                  <a:off x="5940152" y="2492896"/>
                  <a:ext cx="0" cy="288032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77" name="Straight Arrow Connector 176"/>
              <p:cNvCxnSpPr/>
              <p:nvPr/>
            </p:nvCxnSpPr>
            <p:spPr>
              <a:xfrm>
                <a:off x="2051720" y="3068960"/>
                <a:ext cx="0" cy="28803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78" name="Text Box 7"/>
          <p:cNvSpPr txBox="1">
            <a:spLocks noChangeArrowheads="1"/>
          </p:cNvSpPr>
          <p:nvPr/>
        </p:nvSpPr>
        <p:spPr bwMode="auto">
          <a:xfrm>
            <a:off x="1259632" y="2556772"/>
            <a:ext cx="66397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dirty="0" smtClean="0">
                <a:sym typeface="Symbol"/>
              </a:rPr>
              <a:t>|m|</a:t>
            </a:r>
            <a:endParaRPr lang="en-US" sz="2000" baseline="-25000" dirty="0" smtClean="0">
              <a:solidFill>
                <a:srgbClr val="0000FF"/>
              </a:solidFill>
            </a:endParaRPr>
          </a:p>
        </p:txBody>
      </p:sp>
      <p:cxnSp>
        <p:nvCxnSpPr>
          <p:cNvPr id="179" name="Straight Arrow Connector 178"/>
          <p:cNvCxnSpPr/>
          <p:nvPr/>
        </p:nvCxnSpPr>
        <p:spPr>
          <a:xfrm>
            <a:off x="1835696" y="2411596"/>
            <a:ext cx="0" cy="104934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23"/>
          <p:cNvGrpSpPr/>
          <p:nvPr/>
        </p:nvGrpSpPr>
        <p:grpSpPr>
          <a:xfrm>
            <a:off x="1907704" y="2956882"/>
            <a:ext cx="1656184" cy="1440160"/>
            <a:chOff x="1835696" y="2852936"/>
            <a:chExt cx="1656184" cy="1440160"/>
          </a:xfrm>
        </p:grpSpPr>
        <p:grpSp>
          <p:nvGrpSpPr>
            <p:cNvPr id="15" name="Group 108"/>
            <p:cNvGrpSpPr/>
            <p:nvPr/>
          </p:nvGrpSpPr>
          <p:grpSpPr>
            <a:xfrm>
              <a:off x="1835696" y="2852936"/>
              <a:ext cx="1656184" cy="1440160"/>
              <a:chOff x="2843808" y="2276872"/>
              <a:chExt cx="1656184" cy="1440160"/>
            </a:xfrm>
          </p:grpSpPr>
          <p:cxnSp>
            <p:nvCxnSpPr>
              <p:cNvPr id="181" name="Straight Arrow Connector 180"/>
              <p:cNvCxnSpPr/>
              <p:nvPr/>
            </p:nvCxnSpPr>
            <p:spPr>
              <a:xfrm>
                <a:off x="2843808" y="3717032"/>
                <a:ext cx="936104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Arrow Connector 181"/>
              <p:cNvCxnSpPr/>
              <p:nvPr/>
            </p:nvCxnSpPr>
            <p:spPr>
              <a:xfrm>
                <a:off x="3779912" y="2276872"/>
                <a:ext cx="0" cy="144016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Arrow Connector 182"/>
              <p:cNvCxnSpPr/>
              <p:nvPr/>
            </p:nvCxnSpPr>
            <p:spPr>
              <a:xfrm>
                <a:off x="3779912" y="2276872"/>
                <a:ext cx="720080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84" name="Straight Arrow Connector 183"/>
            <p:cNvCxnSpPr/>
            <p:nvPr/>
          </p:nvCxnSpPr>
          <p:spPr>
            <a:xfrm>
              <a:off x="1835696" y="4005064"/>
              <a:ext cx="0" cy="28803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5" name="Text Box 7"/>
          <p:cNvSpPr txBox="1">
            <a:spLocks noChangeArrowheads="1"/>
          </p:cNvSpPr>
          <p:nvPr/>
        </p:nvSpPr>
        <p:spPr bwMode="auto">
          <a:xfrm>
            <a:off x="179512" y="4906035"/>
            <a:ext cx="8928992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da-DK"/>
            </a:defPPr>
            <a:lvl1pPr marL="285750" indent="-285750">
              <a:spcBef>
                <a:spcPct val="50000"/>
              </a:spcBef>
              <a:buFont typeface="Wingdings" pitchFamily="2" charset="2"/>
              <a:buChar char="Ø"/>
              <a:defRPr sz="1500"/>
            </a:lvl1pPr>
          </a:lstStyle>
          <a:p>
            <a:r>
              <a:rPr lang="en-US" dirty="0">
                <a:sym typeface="Symbol"/>
              </a:rPr>
              <a:t>Length of m (i.e. |m|) need to be </a:t>
            </a:r>
            <a:r>
              <a:rPr lang="en-US" dirty="0">
                <a:solidFill>
                  <a:srgbClr val="FF0000"/>
                </a:solidFill>
                <a:sym typeface="Symbol"/>
              </a:rPr>
              <a:t>prepended</a:t>
            </a:r>
            <a:r>
              <a:rPr lang="en-US" dirty="0">
                <a:sym typeface="Symbol"/>
              </a:rPr>
              <a:t>, not appended --- otherwise insecure</a:t>
            </a:r>
            <a:endParaRPr lang="en-US" dirty="0"/>
          </a:p>
        </p:txBody>
      </p:sp>
      <p:sp>
        <p:nvSpPr>
          <p:cNvPr id="186" name="Text Box 7"/>
          <p:cNvSpPr txBox="1">
            <a:spLocks noChangeArrowheads="1"/>
          </p:cNvSpPr>
          <p:nvPr/>
        </p:nvSpPr>
        <p:spPr bwMode="auto">
          <a:xfrm>
            <a:off x="107504" y="1593667"/>
            <a:ext cx="8928992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da-DK"/>
            </a:defPPr>
            <a:lvl1pPr marL="285750" indent="-285750">
              <a:spcBef>
                <a:spcPct val="50000"/>
              </a:spcBef>
              <a:buFont typeface="Wingdings" pitchFamily="2" charset="2"/>
              <a:buChar char="Ø"/>
              <a:defRPr sz="1500"/>
            </a:lvl1pPr>
          </a:lstStyle>
          <a:p>
            <a:r>
              <a:rPr lang="en-US" dirty="0">
                <a:sym typeface="Symbol"/>
              </a:rPr>
              <a:t>CBC-Mac:</a:t>
            </a:r>
            <a:endParaRPr lang="en-US" dirty="0"/>
          </a:p>
        </p:txBody>
      </p:sp>
      <p:sp>
        <p:nvSpPr>
          <p:cNvPr id="187" name="Text Box 7"/>
          <p:cNvSpPr txBox="1">
            <a:spLocks noChangeArrowheads="1"/>
          </p:cNvSpPr>
          <p:nvPr/>
        </p:nvSpPr>
        <p:spPr bwMode="auto">
          <a:xfrm>
            <a:off x="179512" y="5338083"/>
            <a:ext cx="8928992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da-DK"/>
            </a:defPPr>
            <a:lvl1pPr marL="285750" indent="-285750">
              <a:spcBef>
                <a:spcPct val="50000"/>
              </a:spcBef>
              <a:buFont typeface="Wingdings" pitchFamily="2" charset="2"/>
              <a:buChar char="Ø"/>
              <a:defRPr sz="1500"/>
            </a:lvl1pPr>
          </a:lstStyle>
          <a:p>
            <a:r>
              <a:rPr lang="en-US" dirty="0">
                <a:sym typeface="Symbol"/>
              </a:rPr>
              <a:t>The tag consists of only n bits</a:t>
            </a:r>
            <a:endParaRPr lang="en-US" dirty="0"/>
          </a:p>
        </p:txBody>
      </p:sp>
      <p:sp>
        <p:nvSpPr>
          <p:cNvPr id="188" name="Text Box 7"/>
          <p:cNvSpPr txBox="1">
            <a:spLocks noChangeArrowheads="1"/>
          </p:cNvSpPr>
          <p:nvPr/>
        </p:nvSpPr>
        <p:spPr bwMode="auto">
          <a:xfrm>
            <a:off x="179512" y="5733256"/>
            <a:ext cx="8928992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da-DK"/>
            </a:defPPr>
            <a:lvl1pPr marL="285750" indent="-285750">
              <a:spcBef>
                <a:spcPct val="50000"/>
              </a:spcBef>
              <a:buFont typeface="Wingdings" pitchFamily="2" charset="2"/>
              <a:buChar char="Ø"/>
              <a:defRPr sz="1500"/>
            </a:lvl1pPr>
          </a:lstStyle>
          <a:p>
            <a:r>
              <a:rPr lang="en-US" dirty="0">
                <a:sym typeface="Symbol"/>
              </a:rPr>
              <a:t>Only d invocations of PRF</a:t>
            </a:r>
            <a:endParaRPr lang="en-US" dirty="0"/>
          </a:p>
        </p:txBody>
      </p:sp>
      <p:sp>
        <p:nvSpPr>
          <p:cNvPr id="28" name="Right Brace 27"/>
          <p:cNvSpPr/>
          <p:nvPr/>
        </p:nvSpPr>
        <p:spPr>
          <a:xfrm>
            <a:off x="3419872" y="5250904"/>
            <a:ext cx="383468" cy="91440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Chalkboard"/>
            </a:endParaRPr>
          </a:p>
        </p:txBody>
      </p:sp>
      <p:sp>
        <p:nvSpPr>
          <p:cNvPr id="189" name="Text Box 7"/>
          <p:cNvSpPr txBox="1">
            <a:spLocks noChangeArrowheads="1"/>
          </p:cNvSpPr>
          <p:nvPr/>
        </p:nvSpPr>
        <p:spPr bwMode="auto">
          <a:xfrm>
            <a:off x="3851920" y="5517232"/>
            <a:ext cx="1728192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 smtClean="0">
                <a:sym typeface="Symbol"/>
              </a:rPr>
              <a:t>Highly efficient</a:t>
            </a:r>
            <a:endParaRPr lang="en-US" sz="1500" baseline="-25000" dirty="0" smtClean="0">
              <a:solidFill>
                <a:srgbClr val="FF0000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5724128" y="5301208"/>
            <a:ext cx="2952328" cy="923330"/>
          </a:xfrm>
          <a:prstGeom prst="rect">
            <a:avLst/>
          </a:prstGeom>
          <a:ln>
            <a:solidFill>
              <a:srgbClr val="BBE0E3"/>
            </a:solidFill>
          </a:ln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  <a:sym typeface="Symbol"/>
              </a:rPr>
              <a:t>4dn bits</a:t>
            </a:r>
            <a:endParaRPr lang="en-US" dirty="0">
              <a:solidFill>
                <a:srgbClr val="0000FF"/>
              </a:solidFill>
              <a:sym typeface="Symbol"/>
            </a:endParaRPr>
          </a:p>
          <a:p>
            <a:endParaRPr lang="en-US" dirty="0" smtClean="0">
              <a:solidFill>
                <a:srgbClr val="0000FF"/>
              </a:solidFill>
              <a:sym typeface="Symbol"/>
            </a:endParaRPr>
          </a:p>
          <a:p>
            <a:r>
              <a:rPr lang="en-US" dirty="0">
                <a:solidFill>
                  <a:srgbClr val="0000FF"/>
                </a:solidFill>
                <a:sym typeface="Symbol"/>
              </a:rPr>
              <a:t>4d invocations of </a:t>
            </a:r>
            <a:r>
              <a:rPr lang="en-US" dirty="0" smtClean="0">
                <a:solidFill>
                  <a:srgbClr val="0000FF"/>
                </a:solidFill>
                <a:sym typeface="Symbol"/>
              </a:rPr>
              <a:t>PRF</a:t>
            </a:r>
          </a:p>
        </p:txBody>
      </p:sp>
      <p:sp>
        <p:nvSpPr>
          <p:cNvPr id="76" name="日期占位符 5"/>
          <p:cNvSpPr>
            <a:spLocks noGrp="1"/>
          </p:cNvSpPr>
          <p:nvPr>
            <p:ph type="dt" sz="half" idx="10"/>
          </p:nvPr>
        </p:nvSpPr>
        <p:spPr>
          <a:xfrm>
            <a:off x="11088" y="6396525"/>
            <a:ext cx="2133600" cy="268139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1200" smtClean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rPr>
              <a:t>Thur, 11/10/2018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77" name="页脚占位符 9"/>
          <p:cNvSpPr>
            <a:spLocks noGrp="1"/>
          </p:cNvSpPr>
          <p:nvPr>
            <p:ph type="ftr" sz="quarter" idx="11"/>
          </p:nvPr>
        </p:nvSpPr>
        <p:spPr>
          <a:xfrm>
            <a:off x="3124200" y="6381328"/>
            <a:ext cx="2895600" cy="268139"/>
          </a:xfrm>
        </p:spPr>
        <p:txBody>
          <a:bodyPr/>
          <a:lstStyle/>
          <a:p>
            <a:pPr>
              <a:defRPr/>
            </a:pPr>
            <a:r>
              <a:rPr lang="en-US" sz="1200" smtClean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rPr>
              <a:t>S8101034Q-Modern Cryptography-Lect9.2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78" name="灯片编号占位符 10"/>
          <p:cNvSpPr>
            <a:spLocks noGrp="1"/>
          </p:cNvSpPr>
          <p:nvPr>
            <p:ph type="sldNum" sz="quarter" idx="12"/>
          </p:nvPr>
        </p:nvSpPr>
        <p:spPr>
          <a:xfrm>
            <a:off x="8507395" y="6398261"/>
            <a:ext cx="514400" cy="268139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dirty="0" smtClean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rPr>
              <a:t>20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2180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0" grpId="0"/>
      <p:bldP spid="141" grpId="0"/>
      <p:bldP spid="142" grpId="0"/>
      <p:bldP spid="143" grpId="0"/>
      <p:bldP spid="171" grpId="0"/>
      <p:bldP spid="178" grpId="0"/>
      <p:bldP spid="185" grpId="0"/>
      <p:bldP spid="187" grpId="0"/>
      <p:bldP spid="188" grpId="0"/>
      <p:bldP spid="28" grpId="0" animBg="1"/>
      <p:bldP spid="189" grpId="0"/>
      <p:bldP spid="1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2"/>
          <p:cNvSpPr txBox="1">
            <a:spLocks noChangeArrowheads="1"/>
          </p:cNvSpPr>
          <p:nvPr/>
        </p:nvSpPr>
        <p:spPr>
          <a:xfrm>
            <a:off x="1259632" y="-27384"/>
            <a:ext cx="6912768" cy="720080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3200" kern="0" dirty="0" smtClean="0">
                <a:solidFill>
                  <a:srgbClr val="009900"/>
                </a:solidFill>
                <a:latin typeface="Chalkboard" charset="0"/>
                <a:ea typeface="Chalkboard" charset="0"/>
                <a:cs typeface="Chalkboard" charset="0"/>
              </a:rPr>
              <a:t>The Picture Till Now   </a:t>
            </a:r>
            <a:endParaRPr lang="en-US" sz="3200" kern="0" dirty="0">
              <a:solidFill>
                <a:srgbClr val="009900"/>
              </a:solidFill>
              <a:latin typeface="Chalkboard" charset="0"/>
              <a:ea typeface="Chalkboard" charset="0"/>
              <a:cs typeface="Chalkboard" charset="0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4283968" y="1340768"/>
            <a:ext cx="0" cy="2592288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1331640" y="908720"/>
            <a:ext cx="5806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Chalkboard" charset="0"/>
                <a:ea typeface="Chalkboard" charset="0"/>
                <a:cs typeface="Chalkboard" charset="0"/>
                <a:sym typeface="Symbol"/>
              </a:rPr>
              <a:t>SKE</a:t>
            </a:r>
            <a:endParaRPr lang="en-US" dirty="0">
              <a:solidFill>
                <a:srgbClr val="FF0000"/>
              </a:solidFill>
              <a:latin typeface="Chalkboard" charset="0"/>
              <a:ea typeface="Chalkboard" charset="0"/>
              <a:cs typeface="Chalkboard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534413" y="908720"/>
            <a:ext cx="6605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Chalkboard" charset="0"/>
                <a:ea typeface="Chalkboard" charset="0"/>
                <a:cs typeface="Chalkboard" charset="0"/>
                <a:sym typeface="Symbol"/>
              </a:rPr>
              <a:t>MAC</a:t>
            </a:r>
            <a:endParaRPr lang="en-US" dirty="0">
              <a:solidFill>
                <a:srgbClr val="FF0000"/>
              </a:solidFill>
              <a:latin typeface="Chalkboard" charset="0"/>
              <a:ea typeface="Chalkboard" charset="0"/>
              <a:cs typeface="Chalkboard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23528" y="1772816"/>
            <a:ext cx="136815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charset="2"/>
              <a:buChar char="q"/>
            </a:pPr>
            <a:r>
              <a:rPr lang="en-US" sz="1600" dirty="0" smtClean="0">
                <a:latin typeface="Chalkboard" charset="0"/>
                <a:ea typeface="Chalkboard" charset="0"/>
                <a:cs typeface="Chalkboard" charset="0"/>
                <a:sym typeface="Symbol"/>
              </a:rPr>
              <a:t>Privacy</a:t>
            </a:r>
            <a:endParaRPr lang="en-US" sz="1600" dirty="0">
              <a:latin typeface="Chalkboard" charset="0"/>
              <a:ea typeface="Chalkboard" charset="0"/>
              <a:cs typeface="Chalkboard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4427984" y="1772816"/>
            <a:ext cx="302433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charset="2"/>
              <a:buChar char="q"/>
            </a:pPr>
            <a:r>
              <a:rPr lang="en-US" sz="1600" dirty="0" smtClean="0">
                <a:latin typeface="Chalkboard" charset="0"/>
                <a:ea typeface="Chalkboard" charset="0"/>
                <a:cs typeface="Chalkboard" charset="0"/>
                <a:sym typeface="Symbol"/>
              </a:rPr>
              <a:t>Integrity &amp; Authentication</a:t>
            </a:r>
            <a:endParaRPr lang="en-US" sz="1600" dirty="0">
              <a:latin typeface="Chalkboard" charset="0"/>
              <a:ea typeface="Chalkboard" charset="0"/>
              <a:cs typeface="Chalkboard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323528" y="2132856"/>
            <a:ext cx="446449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charset="2"/>
              <a:buChar char="q"/>
            </a:pPr>
            <a:r>
              <a:rPr lang="en-US" sz="1600" dirty="0" smtClean="0">
                <a:latin typeface="Chalkboard" charset="0"/>
                <a:ea typeface="Chalkboard" charset="0"/>
                <a:cs typeface="Chalkboard" charset="0"/>
                <a:sym typeface="Symbol"/>
              </a:rPr>
              <a:t>Not necessarily provide integrity and authentication;</a:t>
            </a:r>
          </a:p>
          <a:p>
            <a:r>
              <a:rPr lang="en-US" sz="1600" dirty="0" smtClean="0">
                <a:latin typeface="Chalkboard" charset="0"/>
                <a:ea typeface="Chalkboard" charset="0"/>
                <a:cs typeface="Chalkboard" charset="0"/>
                <a:sym typeface="Symbol"/>
              </a:rPr>
              <a:t> </a:t>
            </a:r>
          </a:p>
          <a:p>
            <a:r>
              <a:rPr lang="en-US" sz="1600" dirty="0">
                <a:latin typeface="Chalkboard" charset="0"/>
                <a:ea typeface="Chalkboard" charset="0"/>
                <a:cs typeface="Chalkboard" charset="0"/>
                <a:sym typeface="Symbol"/>
              </a:rPr>
              <a:t> </a:t>
            </a:r>
            <a:r>
              <a:rPr lang="en-US" sz="1600" dirty="0" smtClean="0">
                <a:latin typeface="Chalkboard" charset="0"/>
                <a:ea typeface="Chalkboard" charset="0"/>
                <a:cs typeface="Chalkboard" charset="0"/>
                <a:sym typeface="Symbol"/>
              </a:rPr>
              <a:t> </a:t>
            </a:r>
            <a:r>
              <a:rPr lang="en-US" sz="1400" dirty="0" smtClean="0">
                <a:latin typeface="Chalkboard" charset="0"/>
                <a:ea typeface="Chalkboard" charset="0"/>
                <a:cs typeface="Chalkboard" charset="0"/>
                <a:sym typeface="Symbol"/>
              </a:rPr>
              <a:t>&gt;&gt; easy to come of with a valid </a:t>
            </a:r>
            <a:r>
              <a:rPr lang="en-US" sz="1400" dirty="0" err="1" smtClean="0">
                <a:latin typeface="Chalkboard" charset="0"/>
                <a:ea typeface="Chalkboard" charset="0"/>
                <a:cs typeface="Chalkboard" charset="0"/>
                <a:sym typeface="Symbol"/>
              </a:rPr>
              <a:t>ciphertext</a:t>
            </a:r>
            <a:r>
              <a:rPr lang="en-US" sz="1400" dirty="0" smtClean="0">
                <a:latin typeface="Chalkboard" charset="0"/>
                <a:ea typeface="Chalkboard" charset="0"/>
                <a:cs typeface="Chalkboard" charset="0"/>
                <a:sym typeface="Symbol"/>
              </a:rPr>
              <a:t> </a:t>
            </a:r>
          </a:p>
          <a:p>
            <a:r>
              <a:rPr lang="en-US" sz="1400" dirty="0" smtClean="0">
                <a:latin typeface="Chalkboard" charset="0"/>
                <a:ea typeface="Chalkboard" charset="0"/>
                <a:cs typeface="Chalkboard" charset="0"/>
                <a:sym typeface="Symbol"/>
              </a:rPr>
              <a:t>  &gt;&gt; easy to manipulate known </a:t>
            </a:r>
            <a:r>
              <a:rPr lang="en-US" sz="1400" dirty="0" err="1" smtClean="0">
                <a:latin typeface="Chalkboard" charset="0"/>
                <a:ea typeface="Chalkboard" charset="0"/>
                <a:cs typeface="Chalkboard" charset="0"/>
                <a:sym typeface="Symbol"/>
              </a:rPr>
              <a:t>ciphertext</a:t>
            </a:r>
            <a:r>
              <a:rPr lang="en-US" sz="1400" dirty="0" smtClean="0">
                <a:latin typeface="Chalkboard" charset="0"/>
                <a:ea typeface="Chalkboard" charset="0"/>
                <a:cs typeface="Chalkboard" charset="0"/>
                <a:sym typeface="Symbol"/>
              </a:rPr>
              <a:t> </a:t>
            </a:r>
            <a:endParaRPr lang="en-US" sz="1400" dirty="0">
              <a:latin typeface="Chalkboard" charset="0"/>
              <a:ea typeface="Chalkboard" charset="0"/>
              <a:cs typeface="Chalkboard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4427984" y="2279774"/>
            <a:ext cx="5040560" cy="10464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charset="2"/>
              <a:buChar char="q"/>
            </a:pPr>
            <a:r>
              <a:rPr lang="en-US" sz="1600" dirty="0">
                <a:latin typeface="Chalkboard" charset="0"/>
                <a:ea typeface="Chalkboard" charset="0"/>
                <a:cs typeface="Chalkboard" charset="0"/>
                <a:sym typeface="Symbol"/>
              </a:rPr>
              <a:t>N</a:t>
            </a:r>
            <a:r>
              <a:rPr lang="en-US" sz="1600" dirty="0" smtClean="0">
                <a:latin typeface="Chalkboard" charset="0"/>
                <a:ea typeface="Chalkboard" charset="0"/>
                <a:cs typeface="Chalkboard" charset="0"/>
                <a:sym typeface="Symbol"/>
              </a:rPr>
              <a:t>ot necessarily provide privacy;</a:t>
            </a:r>
          </a:p>
          <a:p>
            <a:r>
              <a:rPr lang="en-US" sz="1600" dirty="0" smtClean="0">
                <a:latin typeface="Chalkboard" charset="0"/>
                <a:ea typeface="Chalkboard" charset="0"/>
                <a:cs typeface="Chalkboard" charset="0"/>
                <a:sym typeface="Symbol"/>
              </a:rPr>
              <a:t> </a:t>
            </a:r>
          </a:p>
          <a:p>
            <a:endParaRPr lang="en-US" sz="1600" dirty="0" smtClean="0">
              <a:latin typeface="Chalkboard" charset="0"/>
              <a:ea typeface="Chalkboard" charset="0"/>
              <a:cs typeface="Chalkboard" charset="0"/>
              <a:sym typeface="Symbol"/>
            </a:endParaRPr>
          </a:p>
          <a:p>
            <a:r>
              <a:rPr lang="en-US" sz="1400" dirty="0">
                <a:latin typeface="Chalkboard" charset="0"/>
                <a:ea typeface="Chalkboard" charset="0"/>
                <a:cs typeface="Chalkboard" charset="0"/>
                <a:sym typeface="Symbol"/>
              </a:rPr>
              <a:t> </a:t>
            </a:r>
            <a:r>
              <a:rPr lang="en-US" sz="1400" dirty="0" smtClean="0">
                <a:latin typeface="Chalkboard" charset="0"/>
                <a:ea typeface="Chalkboard" charset="0"/>
                <a:cs typeface="Chalkboard" charset="0"/>
                <a:sym typeface="Symbol"/>
              </a:rPr>
              <a:t>&gt;&gt; Easy to distinguish tags of two different messages</a:t>
            </a:r>
            <a:endParaRPr lang="en-US" sz="1400" dirty="0">
              <a:latin typeface="Chalkboard" charset="0"/>
              <a:ea typeface="Chalkboard" charset="0"/>
              <a:cs typeface="Chalkboard" charset="0"/>
            </a:endParaRPr>
          </a:p>
        </p:txBody>
      </p:sp>
      <p:cxnSp>
        <p:nvCxnSpPr>
          <p:cNvPr id="26" name="Straight Connector 25"/>
          <p:cNvCxnSpPr/>
          <p:nvPr/>
        </p:nvCxnSpPr>
        <p:spPr>
          <a:xfrm>
            <a:off x="539552" y="1340768"/>
            <a:ext cx="7848872" cy="0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539552" y="3573016"/>
            <a:ext cx="7848872" cy="0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0499" y="3582845"/>
            <a:ext cx="3668936" cy="165618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3808" y="548680"/>
            <a:ext cx="2941588" cy="122413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1832" y="5679520"/>
            <a:ext cx="4572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 smtClean="0">
                <a:latin typeface="Chalkboard" charset="0"/>
                <a:ea typeface="Chalkboard" charset="0"/>
                <a:cs typeface="Chalkboard" charset="0"/>
              </a:rPr>
              <a:t>Jonathan </a:t>
            </a:r>
            <a:r>
              <a:rPr lang="en-US" sz="1400" dirty="0">
                <a:latin typeface="Chalkboard" charset="0"/>
                <a:ea typeface="Chalkboard" charset="0"/>
                <a:cs typeface="Chalkboard" charset="0"/>
              </a:rPr>
              <a:t>Katz, </a:t>
            </a:r>
            <a:r>
              <a:rPr lang="en-US" sz="1400" dirty="0">
                <a:latin typeface="Chalkboard" charset="0"/>
                <a:ea typeface="Chalkboard" charset="0"/>
                <a:cs typeface="Chalkboard" charset="0"/>
                <a:hlinkClick r:id="rId5"/>
              </a:rPr>
              <a:t>Moti Yung:</a:t>
            </a:r>
          </a:p>
          <a:p>
            <a:r>
              <a:rPr lang="en-US" sz="1400" b="1" dirty="0" err="1">
                <a:latin typeface="Chalkboard" charset="0"/>
                <a:ea typeface="Chalkboard" charset="0"/>
                <a:cs typeface="Chalkboard" charset="0"/>
              </a:rPr>
              <a:t>Unforgeable</a:t>
            </a:r>
            <a:r>
              <a:rPr lang="en-US" sz="1400" b="1" dirty="0">
                <a:latin typeface="Chalkboard" charset="0"/>
                <a:ea typeface="Chalkboard" charset="0"/>
                <a:cs typeface="Chalkboard" charset="0"/>
              </a:rPr>
              <a:t> Encryption and Chosen </a:t>
            </a:r>
            <a:r>
              <a:rPr lang="en-US" sz="1400" b="1" dirty="0" err="1">
                <a:latin typeface="Chalkboard" charset="0"/>
                <a:ea typeface="Chalkboard" charset="0"/>
                <a:cs typeface="Chalkboard" charset="0"/>
              </a:rPr>
              <a:t>Ciphertext</a:t>
            </a:r>
            <a:r>
              <a:rPr lang="en-US" sz="1400" b="1" dirty="0">
                <a:latin typeface="Chalkboard" charset="0"/>
                <a:ea typeface="Chalkboard" charset="0"/>
                <a:cs typeface="Chalkboard" charset="0"/>
              </a:rPr>
              <a:t> Secure Modes of Operation.</a:t>
            </a:r>
            <a:r>
              <a:rPr lang="en-US" sz="1400" dirty="0">
                <a:latin typeface="Chalkboard" charset="0"/>
                <a:ea typeface="Chalkboard" charset="0"/>
                <a:cs typeface="Chalkboard" charset="0"/>
              </a:rPr>
              <a:t> </a:t>
            </a:r>
            <a:r>
              <a:rPr lang="en-US" sz="1400" dirty="0">
                <a:latin typeface="Chalkboard" charset="0"/>
                <a:ea typeface="Chalkboard" charset="0"/>
                <a:cs typeface="Chalkboard" charset="0"/>
                <a:hlinkClick r:id="rId6"/>
              </a:rPr>
              <a:t>FSE 2000: 284-</a:t>
            </a:r>
            <a:r>
              <a:rPr lang="en-US" sz="1400" dirty="0" smtClean="0">
                <a:latin typeface="Chalkboard" charset="0"/>
                <a:ea typeface="Chalkboard" charset="0"/>
                <a:cs typeface="Chalkboard" charset="0"/>
                <a:hlinkClick r:id="rId6"/>
              </a:rPr>
              <a:t>299</a:t>
            </a:r>
            <a:endParaRPr lang="en-US" sz="1400" dirty="0">
              <a:latin typeface="Chalkboard" charset="0"/>
              <a:ea typeface="Chalkboard" charset="0"/>
              <a:cs typeface="Chalkboard" charset="0"/>
              <a:hlinkClick r:id="rId6"/>
            </a:endParaRP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200" y="4269354"/>
            <a:ext cx="1237432" cy="1310773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59632" y="4311368"/>
            <a:ext cx="982378" cy="1296144"/>
          </a:xfrm>
          <a:prstGeom prst="rect">
            <a:avLst/>
          </a:prstGeom>
        </p:spPr>
      </p:pic>
      <p:sp>
        <p:nvSpPr>
          <p:cNvPr id="30" name="Rectangle 29"/>
          <p:cNvSpPr/>
          <p:nvPr/>
        </p:nvSpPr>
        <p:spPr>
          <a:xfrm>
            <a:off x="4585320" y="5517501"/>
            <a:ext cx="4572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 err="1">
                <a:latin typeface="Chalkboard" charset="0"/>
                <a:ea typeface="Chalkboard" charset="0"/>
                <a:cs typeface="Chalkboard" charset="0"/>
              </a:rPr>
              <a:t>Mihir</a:t>
            </a:r>
            <a:r>
              <a:rPr lang="en-US" sz="1400" dirty="0">
                <a:latin typeface="Chalkboard" charset="0"/>
                <a:ea typeface="Chalkboard" charset="0"/>
                <a:cs typeface="Chalkboard" charset="0"/>
              </a:rPr>
              <a:t> </a:t>
            </a:r>
            <a:r>
              <a:rPr lang="en-US" sz="1400" dirty="0" err="1">
                <a:latin typeface="Chalkboard" charset="0"/>
                <a:ea typeface="Chalkboard" charset="0"/>
                <a:cs typeface="Chalkboard" charset="0"/>
              </a:rPr>
              <a:t>Bellare</a:t>
            </a:r>
            <a:r>
              <a:rPr lang="en-US" sz="1400" dirty="0">
                <a:latin typeface="Chalkboard" charset="0"/>
                <a:ea typeface="Chalkboard" charset="0"/>
                <a:cs typeface="Chalkboard" charset="0"/>
              </a:rPr>
              <a:t>, </a:t>
            </a:r>
            <a:r>
              <a:rPr lang="en-US" sz="1400" dirty="0">
                <a:latin typeface="Chalkboard" charset="0"/>
                <a:ea typeface="Chalkboard" charset="0"/>
                <a:cs typeface="Chalkboard" charset="0"/>
                <a:hlinkClick r:id="rId9"/>
              </a:rPr>
              <a:t>Chanathip Namprempre:</a:t>
            </a:r>
          </a:p>
          <a:p>
            <a:r>
              <a:rPr lang="en-US" sz="1400" b="1" dirty="0">
                <a:latin typeface="Chalkboard" charset="0"/>
                <a:ea typeface="Chalkboard" charset="0"/>
                <a:cs typeface="Chalkboard" charset="0"/>
              </a:rPr>
              <a:t>Authenticated Encryption: Relations among Notions and Analysis of the Generic Composition Paradigm.</a:t>
            </a:r>
            <a:r>
              <a:rPr lang="en-US" sz="1400" dirty="0">
                <a:latin typeface="Chalkboard" charset="0"/>
                <a:ea typeface="Chalkboard" charset="0"/>
                <a:cs typeface="Chalkboard" charset="0"/>
              </a:rPr>
              <a:t> </a:t>
            </a:r>
            <a:r>
              <a:rPr lang="en-US" sz="1400" dirty="0">
                <a:latin typeface="Chalkboard" charset="0"/>
                <a:ea typeface="Chalkboard" charset="0"/>
                <a:cs typeface="Chalkboard" charset="0"/>
                <a:hlinkClick r:id="rId10"/>
              </a:rPr>
              <a:t>ASIACRYPT 2000: 531-</a:t>
            </a:r>
            <a:r>
              <a:rPr lang="en-US" sz="1400" dirty="0" smtClean="0">
                <a:latin typeface="Chalkboard" charset="0"/>
                <a:ea typeface="Chalkboard" charset="0"/>
                <a:cs typeface="Chalkboard" charset="0"/>
                <a:hlinkClick r:id="rId10"/>
              </a:rPr>
              <a:t>545</a:t>
            </a:r>
            <a:endParaRPr lang="en-US" sz="1400" dirty="0">
              <a:latin typeface="Chalkboard" charset="0"/>
              <a:ea typeface="Chalkboard" charset="0"/>
              <a:cs typeface="Chalkboard" charset="0"/>
              <a:hlinkClick r:id="rId10"/>
            </a:endParaRP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028384" y="4149080"/>
            <a:ext cx="1115616" cy="1381239"/>
          </a:xfrm>
          <a:prstGeom prst="rect">
            <a:avLst/>
          </a:prstGeom>
        </p:spPr>
      </p:pic>
      <p:sp>
        <p:nvSpPr>
          <p:cNvPr id="32" name="Rectangle 31"/>
          <p:cNvSpPr/>
          <p:nvPr/>
        </p:nvSpPr>
        <p:spPr>
          <a:xfrm>
            <a:off x="2627784" y="4983559"/>
            <a:ext cx="3676648" cy="461665"/>
          </a:xfrm>
          <a:prstGeom prst="rect">
            <a:avLst/>
          </a:prstGeom>
          <a:solidFill>
            <a:srgbClr val="CCFFCC"/>
          </a:solidFill>
        </p:spPr>
        <p:txBody>
          <a:bodyPr wrap="none">
            <a:spAutoFit/>
          </a:bodyPr>
          <a:lstStyle/>
          <a:p>
            <a:r>
              <a:rPr lang="en-US" sz="2400" dirty="0" smtClean="0">
                <a:latin typeface="Chalkboard" charset="0"/>
                <a:ea typeface="Chalkboard" charset="0"/>
                <a:cs typeface="Chalkboard" charset="0"/>
                <a:sym typeface="Symbol"/>
              </a:rPr>
              <a:t>Authenticated Encryption</a:t>
            </a:r>
            <a:endParaRPr lang="en-US" sz="2400" dirty="0">
              <a:latin typeface="Chalkboard" charset="0"/>
              <a:ea typeface="Chalkboard" charset="0"/>
              <a:cs typeface="Chalkboard" charset="0"/>
            </a:endParaRPr>
          </a:p>
        </p:txBody>
      </p:sp>
      <p:sp>
        <p:nvSpPr>
          <p:cNvPr id="23" name="日期占位符 5"/>
          <p:cNvSpPr>
            <a:spLocks noGrp="1"/>
          </p:cNvSpPr>
          <p:nvPr>
            <p:ph type="dt" sz="half" idx="10"/>
          </p:nvPr>
        </p:nvSpPr>
        <p:spPr>
          <a:xfrm>
            <a:off x="11088" y="6396525"/>
            <a:ext cx="2133600" cy="268139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1200" smtClean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rPr>
              <a:t>Thur, 11/10/2018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33" name="页脚占位符 9"/>
          <p:cNvSpPr>
            <a:spLocks noGrp="1"/>
          </p:cNvSpPr>
          <p:nvPr>
            <p:ph type="ftr" sz="quarter" idx="11"/>
          </p:nvPr>
        </p:nvSpPr>
        <p:spPr>
          <a:xfrm>
            <a:off x="3124200" y="6381328"/>
            <a:ext cx="2895600" cy="268139"/>
          </a:xfrm>
        </p:spPr>
        <p:txBody>
          <a:bodyPr/>
          <a:lstStyle/>
          <a:p>
            <a:pPr>
              <a:defRPr/>
            </a:pPr>
            <a:r>
              <a:rPr lang="en-US" sz="1200" smtClean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rPr>
              <a:t>S8101034Q-Modern Cryptography-Lect9.2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34" name="灯片编号占位符 10"/>
          <p:cNvSpPr>
            <a:spLocks noGrp="1"/>
          </p:cNvSpPr>
          <p:nvPr>
            <p:ph type="sldNum" sz="quarter" idx="12"/>
          </p:nvPr>
        </p:nvSpPr>
        <p:spPr>
          <a:xfrm>
            <a:off x="8507395" y="6398261"/>
            <a:ext cx="514400" cy="268139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dirty="0" smtClean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rPr>
              <a:t>21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3114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39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40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4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4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0" grpId="0"/>
      <p:bldP spid="24" grpId="0"/>
      <p:bldP spid="25" grpId="0"/>
      <p:bldP spid="8" grpId="0"/>
      <p:bldP spid="30" grpId="0"/>
      <p:bldP spid="3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References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[1] </a:t>
            </a:r>
            <a:r>
              <a:rPr lang="en-US" altLang="zh-CN" b="1" dirty="0"/>
              <a:t>Jonathan Katz, Yehuda Lindell</a:t>
            </a:r>
            <a:r>
              <a:rPr lang="en-US" altLang="zh-CN" dirty="0"/>
              <a:t>. Chapter </a:t>
            </a:r>
            <a:r>
              <a:rPr lang="en-US" altLang="zh-CN" dirty="0" smtClean="0"/>
              <a:t>4.1-4.4, </a:t>
            </a:r>
            <a:r>
              <a:rPr lang="en-US" altLang="zh-CN" dirty="0"/>
              <a:t>Introduction to Modern Cryptography, 2nd Edition, Chapman &amp; Hall/CRC Cryptography and Network Security Series, 2014</a:t>
            </a:r>
            <a:endParaRPr lang="zh-CN" altLang="zh-CN" dirty="0"/>
          </a:p>
          <a:p>
            <a:pPr lvl="0"/>
            <a:r>
              <a:rPr lang="en-US" altLang="zh-CN" dirty="0" smtClean="0"/>
              <a:t>[2] http</a:t>
            </a:r>
            <a:r>
              <a:rPr lang="en-US" altLang="zh-CN" dirty="0"/>
              <a:t>://drona.csa.iisc.ernet.in/~arpita/Cryptography17.html</a:t>
            </a:r>
            <a:endParaRPr lang="zh-CN" altLang="en-US" dirty="0"/>
          </a:p>
        </p:txBody>
      </p:sp>
      <p:sp>
        <p:nvSpPr>
          <p:cNvPr id="7" name="日期占位符 5"/>
          <p:cNvSpPr>
            <a:spLocks noGrp="1"/>
          </p:cNvSpPr>
          <p:nvPr>
            <p:ph type="dt" sz="half" idx="10"/>
          </p:nvPr>
        </p:nvSpPr>
        <p:spPr>
          <a:xfrm>
            <a:off x="11088" y="6396525"/>
            <a:ext cx="2133600" cy="268139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1200" smtClean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rPr>
              <a:t>Thur, 11/10/2018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" name="页脚占位符 9"/>
          <p:cNvSpPr>
            <a:spLocks noGrp="1"/>
          </p:cNvSpPr>
          <p:nvPr>
            <p:ph type="ftr" sz="quarter" idx="11"/>
          </p:nvPr>
        </p:nvSpPr>
        <p:spPr>
          <a:xfrm>
            <a:off x="3124200" y="6381328"/>
            <a:ext cx="2895600" cy="268139"/>
          </a:xfrm>
        </p:spPr>
        <p:txBody>
          <a:bodyPr/>
          <a:lstStyle/>
          <a:p>
            <a:pPr>
              <a:defRPr/>
            </a:pPr>
            <a:r>
              <a:rPr lang="en-US" sz="1200" smtClean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rPr>
              <a:t>S8101034Q-Modern Cryptography-Lect9.2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9" name="灯片编号占位符 10"/>
          <p:cNvSpPr>
            <a:spLocks noGrp="1"/>
          </p:cNvSpPr>
          <p:nvPr>
            <p:ph type="sldNum" sz="quarter" idx="12"/>
          </p:nvPr>
        </p:nvSpPr>
        <p:spPr>
          <a:xfrm>
            <a:off x="8507395" y="6398261"/>
            <a:ext cx="514400" cy="268139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dirty="0" smtClean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rPr>
              <a:t>27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2278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323528" y="95966"/>
            <a:ext cx="8712968" cy="596730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3200" kern="0" dirty="0" smtClean="0">
                <a:solidFill>
                  <a:srgbClr val="009900"/>
                </a:solidFill>
                <a:latin typeface="Chalkboard" charset="0"/>
                <a:ea typeface="Chalkboard" charset="0"/>
                <a:cs typeface="Chalkboard" charset="0"/>
              </a:rPr>
              <a:t>CMA and strong CMA Security </a:t>
            </a:r>
            <a:endParaRPr lang="en-US" sz="3200" kern="0" dirty="0">
              <a:solidFill>
                <a:srgbClr val="009900"/>
              </a:solidFill>
              <a:latin typeface="Chalkboard" charset="0"/>
              <a:ea typeface="Chalkboard" charset="0"/>
              <a:cs typeface="Chalkboard" charset="0"/>
            </a:endParaRPr>
          </a:p>
        </p:txBody>
      </p:sp>
      <p:sp>
        <p:nvSpPr>
          <p:cNvPr id="27" name="Text Box 7"/>
          <p:cNvSpPr txBox="1">
            <a:spLocks noChangeArrowheads="1"/>
          </p:cNvSpPr>
          <p:nvPr/>
        </p:nvSpPr>
        <p:spPr bwMode="auto">
          <a:xfrm>
            <a:off x="395536" y="1124744"/>
            <a:ext cx="806489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smtClean="0">
                <a:solidFill>
                  <a:srgbClr val="0000FF"/>
                </a:solidFill>
                <a:latin typeface="Chalkboard" charset="0"/>
                <a:ea typeface="Chalkboard" charset="0"/>
                <a:cs typeface="Chalkboard" charset="0"/>
              </a:rPr>
              <a:t>- It </a:t>
            </a:r>
            <a:r>
              <a:rPr lang="en-US" sz="1600" dirty="0" smtClean="0">
                <a:solidFill>
                  <a:srgbClr val="0000FF"/>
                </a:solidFill>
                <a:latin typeface="Chalkboard" charset="0"/>
                <a:ea typeface="Chalkboard" charset="0"/>
                <a:cs typeface="Chalkboard" charset="0"/>
              </a:rPr>
              <a:t>is NOT true that you need randomized MAC </a:t>
            </a:r>
            <a:r>
              <a:rPr lang="en-US" sz="1600" dirty="0">
                <a:solidFill>
                  <a:srgbClr val="0000FF"/>
                </a:solidFill>
                <a:latin typeface="Chalkboard" charset="0"/>
                <a:ea typeface="Chalkboard" charset="0"/>
                <a:cs typeface="Chalkboard" charset="0"/>
              </a:rPr>
              <a:t>to satisfy </a:t>
            </a:r>
            <a:r>
              <a:rPr lang="en-US" sz="1600" dirty="0" err="1">
                <a:solidFill>
                  <a:srgbClr val="0000FF"/>
                </a:solidFill>
                <a:latin typeface="Chalkboard" charset="0"/>
                <a:ea typeface="Chalkboard" charset="0"/>
                <a:cs typeface="Chalkboard" charset="0"/>
              </a:rPr>
              <a:t>scma</a:t>
            </a:r>
            <a:r>
              <a:rPr lang="en-US" sz="1600" dirty="0">
                <a:solidFill>
                  <a:srgbClr val="0000FF"/>
                </a:solidFill>
                <a:latin typeface="Chalkboard" charset="0"/>
                <a:ea typeface="Chalkboard" charset="0"/>
                <a:cs typeface="Chalkboard" charset="0"/>
              </a:rPr>
              <a:t>-security </a:t>
            </a:r>
            <a:endParaRPr lang="en-US" sz="1600" dirty="0" smtClean="0">
              <a:solidFill>
                <a:srgbClr val="0000FF"/>
              </a:solidFill>
              <a:latin typeface="Chalkboard" charset="0"/>
              <a:ea typeface="Chalkboard" charset="0"/>
              <a:cs typeface="Chalkboard" charset="0"/>
            </a:endParaRPr>
          </a:p>
        </p:txBody>
      </p:sp>
      <p:sp>
        <p:nvSpPr>
          <p:cNvPr id="31" name="Text Box 7"/>
          <p:cNvSpPr txBox="1">
            <a:spLocks noChangeArrowheads="1"/>
          </p:cNvSpPr>
          <p:nvPr/>
        </p:nvSpPr>
        <p:spPr bwMode="auto">
          <a:xfrm>
            <a:off x="395536" y="1722294"/>
            <a:ext cx="806489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 smtClean="0">
                <a:latin typeface="Chalkboard" charset="0"/>
                <a:ea typeface="Chalkboard" charset="0"/>
                <a:cs typeface="Chalkboard" charset="0"/>
                <a:sym typeface="Symbol"/>
              </a:rPr>
              <a:t>- Any MAC that has canonical verification and </a:t>
            </a:r>
            <a:r>
              <a:rPr lang="en-US" sz="1600" dirty="0" err="1" smtClean="0">
                <a:latin typeface="Chalkboard" charset="0"/>
                <a:ea typeface="Chalkboard" charset="0"/>
                <a:cs typeface="Chalkboard" charset="0"/>
                <a:sym typeface="Symbol"/>
              </a:rPr>
              <a:t>cma</a:t>
            </a:r>
            <a:r>
              <a:rPr lang="en-US" sz="1600" dirty="0" smtClean="0">
                <a:latin typeface="Chalkboard" charset="0"/>
                <a:ea typeface="Chalkboard" charset="0"/>
                <a:cs typeface="Chalkboard" charset="0"/>
                <a:sym typeface="Symbol"/>
              </a:rPr>
              <a:t>-secure  is also </a:t>
            </a:r>
            <a:r>
              <a:rPr lang="en-US" sz="1600" dirty="0" err="1" smtClean="0">
                <a:latin typeface="Chalkboard" charset="0"/>
                <a:ea typeface="Chalkboard" charset="0"/>
                <a:cs typeface="Chalkboard" charset="0"/>
                <a:sym typeface="Symbol"/>
              </a:rPr>
              <a:t>scma</a:t>
            </a:r>
            <a:r>
              <a:rPr lang="en-US" sz="1600" dirty="0" smtClean="0">
                <a:latin typeface="Chalkboard" charset="0"/>
                <a:ea typeface="Chalkboard" charset="0"/>
                <a:cs typeface="Chalkboard" charset="0"/>
                <a:sym typeface="Symbol"/>
              </a:rPr>
              <a:t>-secure. </a:t>
            </a:r>
            <a:endParaRPr lang="en-US" sz="1600" baseline="-25000" dirty="0" smtClean="0">
              <a:solidFill>
                <a:srgbClr val="0000FF"/>
              </a:solidFill>
              <a:latin typeface="Chalkboard" charset="0"/>
              <a:ea typeface="Chalkboard" charset="0"/>
              <a:cs typeface="Chalkboard" charset="0"/>
            </a:endParaRPr>
          </a:p>
        </p:txBody>
      </p:sp>
      <p:sp>
        <p:nvSpPr>
          <p:cNvPr id="32" name="Text Box 7"/>
          <p:cNvSpPr txBox="1">
            <a:spLocks noChangeArrowheads="1"/>
          </p:cNvSpPr>
          <p:nvPr/>
        </p:nvSpPr>
        <p:spPr bwMode="auto">
          <a:xfrm>
            <a:off x="395536" y="2348879"/>
            <a:ext cx="5616624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 smtClean="0">
                <a:latin typeface="Chalkboard" charset="0"/>
                <a:ea typeface="Chalkboard" charset="0"/>
                <a:cs typeface="Chalkboard" charset="0"/>
                <a:sym typeface="Symbol"/>
              </a:rPr>
              <a:t>- Every deterministic MAC has canonical verification </a:t>
            </a:r>
            <a:endParaRPr lang="en-US" sz="1600" baseline="-25000" dirty="0" smtClean="0">
              <a:solidFill>
                <a:srgbClr val="0000FF"/>
              </a:solidFill>
              <a:latin typeface="Chalkboard" charset="0"/>
              <a:ea typeface="Chalkboard" charset="0"/>
              <a:cs typeface="Chalkboard" charset="0"/>
            </a:endParaRPr>
          </a:p>
        </p:txBody>
      </p:sp>
      <p:sp>
        <p:nvSpPr>
          <p:cNvPr id="6" name="Text Box 7"/>
          <p:cNvSpPr txBox="1">
            <a:spLocks noChangeArrowheads="1"/>
          </p:cNvSpPr>
          <p:nvPr/>
        </p:nvSpPr>
        <p:spPr bwMode="auto">
          <a:xfrm>
            <a:off x="395536" y="3018438"/>
            <a:ext cx="8496944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 smtClean="0">
                <a:latin typeface="Chalkboard" charset="0"/>
                <a:ea typeface="Chalkboard" charset="0"/>
                <a:cs typeface="Chalkboard" charset="0"/>
                <a:sym typeface="Symbol"/>
              </a:rPr>
              <a:t>- For deterministic MAC, enough to prove </a:t>
            </a:r>
            <a:r>
              <a:rPr lang="en-US" sz="1600" dirty="0" err="1" smtClean="0">
                <a:latin typeface="Chalkboard" charset="0"/>
                <a:ea typeface="Chalkboard" charset="0"/>
                <a:cs typeface="Chalkboard" charset="0"/>
                <a:sym typeface="Symbol"/>
              </a:rPr>
              <a:t>cma</a:t>
            </a:r>
            <a:r>
              <a:rPr lang="en-US" sz="1600" dirty="0" smtClean="0">
                <a:latin typeface="Chalkboard" charset="0"/>
                <a:ea typeface="Chalkboard" charset="0"/>
                <a:cs typeface="Chalkboard" charset="0"/>
                <a:sym typeface="Symbol"/>
              </a:rPr>
              <a:t>-security as </a:t>
            </a:r>
            <a:r>
              <a:rPr lang="en-US" sz="1600" dirty="0" err="1" smtClean="0">
                <a:latin typeface="Chalkboard" charset="0"/>
                <a:ea typeface="Chalkboard" charset="0"/>
                <a:cs typeface="Chalkboard" charset="0"/>
                <a:sym typeface="Symbol"/>
              </a:rPr>
              <a:t>scma</a:t>
            </a:r>
            <a:r>
              <a:rPr lang="en-US" sz="1600" dirty="0" smtClean="0">
                <a:latin typeface="Chalkboard" charset="0"/>
                <a:ea typeface="Chalkboard" charset="0"/>
                <a:cs typeface="Chalkboard" charset="0"/>
                <a:sym typeface="Symbol"/>
              </a:rPr>
              <a:t> security is ‘free’ </a:t>
            </a:r>
            <a:endParaRPr lang="en-US" sz="1600" baseline="-25000" dirty="0" smtClean="0">
              <a:solidFill>
                <a:srgbClr val="0000FF"/>
              </a:solidFill>
              <a:latin typeface="Chalkboard" charset="0"/>
              <a:ea typeface="Chalkboard" charset="0"/>
              <a:cs typeface="Chalkboard" charset="0"/>
            </a:endParaRPr>
          </a:p>
        </p:txBody>
      </p:sp>
      <p:sp>
        <p:nvSpPr>
          <p:cNvPr id="8" name="Text Box 7"/>
          <p:cNvSpPr txBox="1">
            <a:spLocks noChangeArrowheads="1"/>
          </p:cNvSpPr>
          <p:nvPr/>
        </p:nvSpPr>
        <p:spPr bwMode="auto">
          <a:xfrm>
            <a:off x="395536" y="3666510"/>
            <a:ext cx="8748464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 smtClean="0">
                <a:latin typeface="Chalkboard" charset="0"/>
                <a:ea typeface="Chalkboard" charset="0"/>
                <a:cs typeface="Chalkboard" charset="0"/>
                <a:sym typeface="Symbol"/>
              </a:rPr>
              <a:t>- PRF-based scheme is </a:t>
            </a:r>
            <a:r>
              <a:rPr lang="en-US" sz="1600" dirty="0" err="1" smtClean="0">
                <a:latin typeface="Chalkboard" charset="0"/>
                <a:ea typeface="Chalkboard" charset="0"/>
                <a:cs typeface="Chalkboard" charset="0"/>
                <a:sym typeface="Symbol"/>
              </a:rPr>
              <a:t>scma</a:t>
            </a:r>
            <a:r>
              <a:rPr lang="en-US" sz="1600" dirty="0" smtClean="0">
                <a:latin typeface="Chalkboard" charset="0"/>
                <a:ea typeface="Chalkboard" charset="0"/>
                <a:cs typeface="Chalkboard" charset="0"/>
                <a:sym typeface="Symbol"/>
              </a:rPr>
              <a:t>-secure (because it is deterministic and provably </a:t>
            </a:r>
            <a:r>
              <a:rPr lang="en-US" sz="1600" dirty="0" err="1" smtClean="0">
                <a:latin typeface="Chalkboard" charset="0"/>
                <a:ea typeface="Chalkboard" charset="0"/>
                <a:cs typeface="Chalkboard" charset="0"/>
                <a:sym typeface="Symbol"/>
              </a:rPr>
              <a:t>cma</a:t>
            </a:r>
            <a:r>
              <a:rPr lang="en-US" sz="1600" dirty="0" smtClean="0">
                <a:latin typeface="Chalkboard" charset="0"/>
                <a:ea typeface="Chalkboard" charset="0"/>
                <a:cs typeface="Chalkboard" charset="0"/>
                <a:sym typeface="Symbol"/>
              </a:rPr>
              <a:t>-secure).</a:t>
            </a:r>
            <a:endParaRPr lang="en-US" sz="1600" baseline="-25000" dirty="0" smtClean="0">
              <a:solidFill>
                <a:srgbClr val="0000FF"/>
              </a:solidFill>
              <a:latin typeface="Chalkboard" charset="0"/>
              <a:ea typeface="Chalkboard" charset="0"/>
              <a:cs typeface="Chalkboard" charset="0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Thur, 11/10/2018</a:t>
            </a:r>
            <a:endParaRPr 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S8101034Q-Modern Cryptography-Lect9.2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10B1BB-E12E-441C-BC6A-ECF78AA782CB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0592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31" grpId="0"/>
      <p:bldP spid="32" grpId="0"/>
      <p:bldP spid="6" grpId="0"/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39552" y="44624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008000"/>
                </a:solidFill>
                <a:latin typeface="Chalkboard" charset="0"/>
                <a:ea typeface="Chalkboard" charset="0"/>
                <a:cs typeface="Chalkboard" charset="0"/>
              </a:rPr>
              <a:t>Today’s Goal</a:t>
            </a:r>
            <a:endParaRPr lang="en-US" dirty="0">
              <a:solidFill>
                <a:srgbClr val="008000"/>
              </a:solidFill>
              <a:latin typeface="Chalkboard" charset="0"/>
              <a:ea typeface="Chalkboard" charset="0"/>
              <a:cs typeface="Chalkboard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95536" y="2420888"/>
            <a:ext cx="28269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smtClean="0">
                <a:latin typeface="Chalkboard" charset="0"/>
                <a:ea typeface="Chalkboard" charset="0"/>
                <a:cs typeface="Chalkboard" charset="0"/>
              </a:rPr>
              <a:t>Construction from PRF</a:t>
            </a:r>
            <a:endParaRPr lang="en-US" dirty="0">
              <a:latin typeface="Chalkboard" charset="0"/>
              <a:ea typeface="Chalkboard" charset="0"/>
              <a:cs typeface="Chalkboard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95536" y="2934236"/>
            <a:ext cx="61424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smtClean="0">
                <a:latin typeface="Chalkboard" charset="0"/>
                <a:ea typeface="Chalkboard" charset="0"/>
                <a:cs typeface="Chalkboard" charset="0"/>
              </a:rPr>
              <a:t>Domain Extension: How to find a tag for long message</a:t>
            </a:r>
            <a:endParaRPr lang="en-US" dirty="0">
              <a:latin typeface="Chalkboard" charset="0"/>
              <a:ea typeface="Chalkboard" charset="0"/>
              <a:cs typeface="Chalkboard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899592" y="3366284"/>
            <a:ext cx="1728192" cy="3786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Courier New" charset="0"/>
              <a:buChar char="o"/>
            </a:pPr>
            <a:r>
              <a:rPr lang="en-US" dirty="0" smtClean="0">
                <a:solidFill>
                  <a:srgbClr val="0000FF"/>
                </a:solidFill>
                <a:latin typeface="Chalkboard" charset="0"/>
                <a:ea typeface="Chalkboard" charset="0"/>
                <a:cs typeface="Chalkboard" charset="0"/>
              </a:rPr>
              <a:t>CBC-MAC</a:t>
            </a:r>
          </a:p>
        </p:txBody>
      </p:sp>
      <p:sp>
        <p:nvSpPr>
          <p:cNvPr id="7" name="Rectangle 6"/>
          <p:cNvSpPr/>
          <p:nvPr/>
        </p:nvSpPr>
        <p:spPr>
          <a:xfrm>
            <a:off x="395536" y="4054924"/>
            <a:ext cx="67869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smtClean="0">
                <a:latin typeface="Chalkboard" charset="0"/>
                <a:ea typeface="Chalkboard" charset="0"/>
                <a:cs typeface="Chalkboard" charset="0"/>
              </a:rPr>
              <a:t>Authenticated Encryption (AE)-  message privacy + integrity</a:t>
            </a:r>
            <a:endParaRPr lang="en-US" dirty="0">
              <a:latin typeface="Chalkboard" charset="0"/>
              <a:ea typeface="Chalkboard" charset="0"/>
              <a:cs typeface="Chalkboard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899592" y="4486972"/>
            <a:ext cx="20882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Courier New" charset="0"/>
              <a:buChar char="o"/>
            </a:pPr>
            <a:r>
              <a:rPr lang="en-US" dirty="0" smtClean="0">
                <a:solidFill>
                  <a:srgbClr val="0000FF"/>
                </a:solidFill>
                <a:latin typeface="Chalkboard" charset="0"/>
                <a:ea typeface="Chalkboard" charset="0"/>
                <a:cs typeface="Chalkboard" charset="0"/>
              </a:rPr>
              <a:t>Definition</a:t>
            </a:r>
          </a:p>
        </p:txBody>
      </p:sp>
      <p:sp>
        <p:nvSpPr>
          <p:cNvPr id="14" name="Rectangle 13"/>
          <p:cNvSpPr/>
          <p:nvPr/>
        </p:nvSpPr>
        <p:spPr>
          <a:xfrm>
            <a:off x="899592" y="4928312"/>
            <a:ext cx="74888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Courier New" charset="0"/>
              <a:buChar char="o"/>
            </a:pPr>
            <a:r>
              <a:rPr lang="en-US" dirty="0" smtClean="0">
                <a:solidFill>
                  <a:srgbClr val="0000FF"/>
                </a:solidFill>
                <a:latin typeface="Chalkboard" charset="0"/>
                <a:ea typeface="Chalkboard" charset="0"/>
                <a:cs typeface="Chalkboard" charset="0"/>
              </a:rPr>
              <a:t>Any AE is </a:t>
            </a:r>
            <a:r>
              <a:rPr lang="en-US" dirty="0" err="1" smtClean="0">
                <a:solidFill>
                  <a:srgbClr val="0000FF"/>
                </a:solidFill>
                <a:latin typeface="Chalkboard" charset="0"/>
                <a:ea typeface="Chalkboard" charset="0"/>
                <a:cs typeface="Chalkboard" charset="0"/>
              </a:rPr>
              <a:t>cca</a:t>
            </a:r>
            <a:r>
              <a:rPr lang="en-US" dirty="0" smtClean="0">
                <a:solidFill>
                  <a:srgbClr val="0000FF"/>
                </a:solidFill>
                <a:latin typeface="Chalkboard" charset="0"/>
                <a:ea typeface="Chalkboard" charset="0"/>
                <a:cs typeface="Chalkboard" charset="0"/>
              </a:rPr>
              <a:t>-secure. Stronger than </a:t>
            </a:r>
            <a:r>
              <a:rPr lang="en-US" dirty="0" err="1" smtClean="0">
                <a:solidFill>
                  <a:srgbClr val="0000FF"/>
                </a:solidFill>
                <a:latin typeface="Chalkboard" charset="0"/>
                <a:ea typeface="Chalkboard" charset="0"/>
                <a:cs typeface="Chalkboard" charset="0"/>
              </a:rPr>
              <a:t>cca</a:t>
            </a:r>
            <a:r>
              <a:rPr lang="en-US" dirty="0" smtClean="0">
                <a:solidFill>
                  <a:srgbClr val="0000FF"/>
                </a:solidFill>
                <a:latin typeface="Chalkboard" charset="0"/>
                <a:ea typeface="Chalkboard" charset="0"/>
                <a:cs typeface="Chalkboard" charset="0"/>
              </a:rPr>
              <a:t>-security. Nontrivial proof</a:t>
            </a:r>
          </a:p>
        </p:txBody>
      </p:sp>
      <p:sp>
        <p:nvSpPr>
          <p:cNvPr id="16" name="Rectangle 15"/>
          <p:cNvSpPr/>
          <p:nvPr/>
        </p:nvSpPr>
        <p:spPr>
          <a:xfrm>
            <a:off x="899592" y="5432368"/>
            <a:ext cx="73448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Courier New" charset="0"/>
              <a:buChar char="o"/>
            </a:pPr>
            <a:r>
              <a:rPr lang="en-US" dirty="0" smtClean="0">
                <a:solidFill>
                  <a:srgbClr val="0000FF"/>
                </a:solidFill>
                <a:latin typeface="Chalkboard" charset="0"/>
                <a:ea typeface="Chalkboard" charset="0"/>
                <a:cs typeface="Chalkboard" charset="0"/>
              </a:rPr>
              <a:t>Construction of AE from- </a:t>
            </a:r>
            <a:r>
              <a:rPr lang="en-US" dirty="0" err="1" smtClean="0">
                <a:solidFill>
                  <a:srgbClr val="0000FF"/>
                </a:solidFill>
                <a:latin typeface="Chalkboard" charset="0"/>
                <a:ea typeface="Chalkboard" charset="0"/>
                <a:cs typeface="Chalkboard" charset="0"/>
              </a:rPr>
              <a:t>cpa</a:t>
            </a:r>
            <a:r>
              <a:rPr lang="en-US" dirty="0" smtClean="0">
                <a:solidFill>
                  <a:srgbClr val="0000FF"/>
                </a:solidFill>
                <a:latin typeface="Chalkboard" charset="0"/>
                <a:ea typeface="Chalkboard" charset="0"/>
                <a:cs typeface="Chalkboard" charset="0"/>
              </a:rPr>
              <a:t>-secure SKE + </a:t>
            </a:r>
            <a:r>
              <a:rPr lang="en-US" dirty="0" err="1" smtClean="0">
                <a:solidFill>
                  <a:srgbClr val="0000FF"/>
                </a:solidFill>
                <a:latin typeface="Chalkboard" charset="0"/>
                <a:ea typeface="Chalkboard" charset="0"/>
                <a:cs typeface="Chalkboard" charset="0"/>
              </a:rPr>
              <a:t>cma</a:t>
            </a:r>
            <a:r>
              <a:rPr lang="en-US" dirty="0" smtClean="0">
                <a:solidFill>
                  <a:srgbClr val="0000FF"/>
                </a:solidFill>
                <a:latin typeface="Chalkboard" charset="0"/>
                <a:ea typeface="Chalkboard" charset="0"/>
                <a:cs typeface="Chalkboard" charset="0"/>
              </a:rPr>
              <a:t>-secure MAC</a:t>
            </a:r>
          </a:p>
        </p:txBody>
      </p:sp>
      <p:sp>
        <p:nvSpPr>
          <p:cNvPr id="19" name="Rectangle 8"/>
          <p:cNvSpPr/>
          <p:nvPr/>
        </p:nvSpPr>
        <p:spPr>
          <a:xfrm>
            <a:off x="899591" y="1810684"/>
            <a:ext cx="74888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Courier New" charset="0"/>
              <a:buChar char="o"/>
            </a:pPr>
            <a:r>
              <a:rPr lang="en-US" dirty="0" smtClean="0">
                <a:solidFill>
                  <a:srgbClr val="0000FF"/>
                </a:solidFill>
                <a:latin typeface="Chalkboard" charset="0"/>
                <a:ea typeface="Chalkboard" charset="0"/>
                <a:cs typeface="Chalkboard" charset="0"/>
              </a:rPr>
              <a:t>Definitions- </a:t>
            </a:r>
            <a:r>
              <a:rPr lang="en-US" dirty="0" err="1" smtClean="0">
                <a:solidFill>
                  <a:srgbClr val="0000FF"/>
                </a:solidFill>
                <a:latin typeface="Chalkboard" charset="0"/>
                <a:ea typeface="Chalkboard" charset="0"/>
                <a:cs typeface="Chalkboard" charset="0"/>
              </a:rPr>
              <a:t>cma</a:t>
            </a:r>
            <a:r>
              <a:rPr lang="en-US" dirty="0" smtClean="0">
                <a:solidFill>
                  <a:srgbClr val="0000FF"/>
                </a:solidFill>
                <a:latin typeface="Chalkboard" charset="0"/>
                <a:ea typeface="Chalkboard" charset="0"/>
                <a:cs typeface="Chalkboard" charset="0"/>
              </a:rPr>
              <a:t>, </a:t>
            </a:r>
            <a:r>
              <a:rPr lang="en-US" dirty="0" err="1" smtClean="0">
                <a:solidFill>
                  <a:srgbClr val="0000FF"/>
                </a:solidFill>
                <a:latin typeface="Chalkboard" charset="0"/>
                <a:ea typeface="Chalkboard" charset="0"/>
                <a:cs typeface="Chalkboard" charset="0"/>
              </a:rPr>
              <a:t>scma</a:t>
            </a:r>
            <a:r>
              <a:rPr lang="en-US" dirty="0" smtClean="0">
                <a:solidFill>
                  <a:srgbClr val="0000FF"/>
                </a:solidFill>
                <a:latin typeface="Chalkboard" charset="0"/>
                <a:ea typeface="Chalkboard" charset="0"/>
                <a:cs typeface="Chalkboard" charset="0"/>
              </a:rPr>
              <a:t>, </a:t>
            </a:r>
            <a:r>
              <a:rPr lang="en-US" dirty="0" err="1" smtClean="0">
                <a:solidFill>
                  <a:srgbClr val="0000FF"/>
                </a:solidFill>
                <a:latin typeface="Chalkboard" charset="0"/>
                <a:ea typeface="Chalkboard" charset="0"/>
                <a:cs typeface="Chalkboard" charset="0"/>
              </a:rPr>
              <a:t>cmva</a:t>
            </a:r>
            <a:r>
              <a:rPr lang="en-US" dirty="0" smtClean="0">
                <a:solidFill>
                  <a:srgbClr val="0000FF"/>
                </a:solidFill>
                <a:latin typeface="Chalkboard" charset="0"/>
                <a:ea typeface="Chalkboard" charset="0"/>
                <a:cs typeface="Chalkboard" charset="0"/>
              </a:rPr>
              <a:t>, </a:t>
            </a:r>
            <a:r>
              <a:rPr lang="en-US" dirty="0" err="1" smtClean="0">
                <a:solidFill>
                  <a:srgbClr val="0000FF"/>
                </a:solidFill>
                <a:latin typeface="Chalkboard" charset="0"/>
                <a:ea typeface="Chalkboard" charset="0"/>
                <a:cs typeface="Chalkboard" charset="0"/>
              </a:rPr>
              <a:t>scmva</a:t>
            </a:r>
            <a:endParaRPr lang="en-US" dirty="0" smtClean="0">
              <a:solidFill>
                <a:srgbClr val="0000FF"/>
              </a:solidFill>
              <a:latin typeface="Chalkboard" charset="0"/>
              <a:ea typeface="Chalkboard" charset="0"/>
              <a:cs typeface="Chalkboard" charset="0"/>
            </a:endParaRPr>
          </a:p>
        </p:txBody>
      </p:sp>
      <p:sp>
        <p:nvSpPr>
          <p:cNvPr id="20" name="Rectangle 5"/>
          <p:cNvSpPr/>
          <p:nvPr/>
        </p:nvSpPr>
        <p:spPr>
          <a:xfrm>
            <a:off x="406508" y="1358270"/>
            <a:ext cx="42418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zh-CN" dirty="0">
                <a:latin typeface="+mn-lt"/>
              </a:rPr>
              <a:t>Message Authentication Code </a:t>
            </a:r>
            <a:r>
              <a:rPr lang="en-US" altLang="zh-CN" dirty="0" smtClean="0">
                <a:latin typeface="+mn-lt"/>
              </a:rPr>
              <a:t>(</a:t>
            </a:r>
            <a:r>
              <a:rPr lang="en-US" dirty="0" smtClean="0">
                <a:latin typeface="+mn-lt"/>
                <a:ea typeface="Chalkboard" charset="0"/>
                <a:cs typeface="Chalkboard" charset="0"/>
              </a:rPr>
              <a:t>MAC)</a:t>
            </a:r>
            <a:endParaRPr lang="en-US" dirty="0">
              <a:latin typeface="+mn-lt"/>
              <a:ea typeface="Chalkboard" charset="0"/>
              <a:cs typeface="Chalkboard" charset="0"/>
            </a:endParaRPr>
          </a:p>
        </p:txBody>
      </p:sp>
      <p:sp>
        <p:nvSpPr>
          <p:cNvPr id="17" name="日期占位符 5"/>
          <p:cNvSpPr>
            <a:spLocks noGrp="1"/>
          </p:cNvSpPr>
          <p:nvPr>
            <p:ph type="dt" sz="half" idx="10"/>
          </p:nvPr>
        </p:nvSpPr>
        <p:spPr>
          <a:xfrm>
            <a:off x="11088" y="6396525"/>
            <a:ext cx="2133600" cy="268139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1200" smtClean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rPr>
              <a:t>Thur, 11/10/2018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18" name="页脚占位符 9"/>
          <p:cNvSpPr>
            <a:spLocks noGrp="1"/>
          </p:cNvSpPr>
          <p:nvPr>
            <p:ph type="ftr" sz="quarter" idx="11"/>
          </p:nvPr>
        </p:nvSpPr>
        <p:spPr>
          <a:xfrm>
            <a:off x="3124200" y="6381328"/>
            <a:ext cx="2895600" cy="268139"/>
          </a:xfrm>
        </p:spPr>
        <p:txBody>
          <a:bodyPr/>
          <a:lstStyle/>
          <a:p>
            <a:pPr>
              <a:defRPr/>
            </a:pPr>
            <a:r>
              <a:rPr lang="en-US" sz="1200" smtClean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rPr>
              <a:t>S8101034Q-Modern Cryptography-Lect9.2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21" name="灯片编号占位符 10"/>
          <p:cNvSpPr>
            <a:spLocks noGrp="1"/>
          </p:cNvSpPr>
          <p:nvPr>
            <p:ph type="sldNum" sz="quarter" idx="12"/>
          </p:nvPr>
        </p:nvSpPr>
        <p:spPr>
          <a:xfrm>
            <a:off x="8507395" y="6398261"/>
            <a:ext cx="514400" cy="268139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dirty="0" smtClean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rPr>
              <a:t>3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7354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2" grpId="0"/>
      <p:bldP spid="11" grpId="0"/>
      <p:bldP spid="7" grpId="0"/>
      <p:bldP spid="10" grpId="0"/>
      <p:bldP spid="14" grpId="0"/>
      <p:bldP spid="16" grpId="0"/>
      <p:bldP spid="19" grpId="0"/>
      <p:bldP spid="2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2"/>
          <p:cNvSpPr txBox="1">
            <a:spLocks noChangeArrowheads="1"/>
          </p:cNvSpPr>
          <p:nvPr/>
        </p:nvSpPr>
        <p:spPr>
          <a:xfrm>
            <a:off x="467544" y="8620"/>
            <a:ext cx="8496944" cy="468052"/>
          </a:xfrm>
          <a:prstGeom prst="rect">
            <a:avLst/>
          </a:prstGeom>
        </p:spPr>
        <p:txBody>
          <a:bodyPr/>
          <a:lstStyle>
            <a:defPPr>
              <a:defRPr lang="da-DK"/>
            </a:defPPr>
            <a:lvl1pPr algn="ctr">
              <a:defRPr sz="3200" kern="0">
                <a:solidFill>
                  <a:srgbClr val="009900"/>
                </a:solidFill>
                <a:latin typeface="Chalkboard" charset="0"/>
                <a:ea typeface="Chalkboard" charset="0"/>
                <a:cs typeface="Chalkboard" charset="0"/>
              </a:defRPr>
            </a:lvl1pPr>
          </a:lstStyle>
          <a:p>
            <a:r>
              <a:rPr lang="en-US" dirty="0"/>
              <a:t>Message Integrity and Authentication</a:t>
            </a:r>
          </a:p>
        </p:txBody>
      </p:sp>
      <p:sp>
        <p:nvSpPr>
          <p:cNvPr id="61" name="Text Box 7"/>
          <p:cNvSpPr txBox="1">
            <a:spLocks noChangeArrowheads="1"/>
          </p:cNvSpPr>
          <p:nvPr/>
        </p:nvSpPr>
        <p:spPr bwMode="auto">
          <a:xfrm>
            <a:off x="35496" y="828001"/>
            <a:ext cx="8856984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85750" indent="-285750">
              <a:spcBef>
                <a:spcPct val="50000"/>
              </a:spcBef>
              <a:buFont typeface="Wingdings" pitchFamily="2" charset="2"/>
              <a:buChar char="q"/>
            </a:pPr>
            <a:r>
              <a:rPr lang="en-US" sz="1600" dirty="0" smtClean="0">
                <a:latin typeface="Chalkboard"/>
                <a:sym typeface="Symbol"/>
              </a:rPr>
              <a:t>In secure-communication, is it enough to keep privacy of the message?</a:t>
            </a:r>
            <a:endParaRPr lang="en-US" sz="1600" baseline="-25000" dirty="0" smtClean="0">
              <a:solidFill>
                <a:srgbClr val="0000FF"/>
              </a:solidFill>
              <a:latin typeface="Chalkboard"/>
            </a:endParaRPr>
          </a:p>
        </p:txBody>
      </p:sp>
      <p:sp>
        <p:nvSpPr>
          <p:cNvPr id="63" name="Text Box 7"/>
          <p:cNvSpPr txBox="1">
            <a:spLocks noChangeArrowheads="1"/>
          </p:cNvSpPr>
          <p:nvPr/>
        </p:nvSpPr>
        <p:spPr bwMode="auto">
          <a:xfrm>
            <a:off x="323528" y="1332057"/>
            <a:ext cx="8820472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85750" indent="-285750">
              <a:spcBef>
                <a:spcPct val="50000"/>
              </a:spcBef>
              <a:buFont typeface="Wingdings" pitchFamily="2" charset="2"/>
              <a:buChar char="Ø"/>
            </a:pPr>
            <a:r>
              <a:rPr lang="en-US" sz="1600" dirty="0" smtClean="0">
                <a:latin typeface="Chalkboard"/>
                <a:sym typeface="Symbol"/>
              </a:rPr>
              <a:t>What is the guarantee that a message received by R indeed originated from S and vice-versa ? </a:t>
            </a:r>
            <a:endParaRPr lang="en-US" sz="1600" baseline="-25000" dirty="0" smtClean="0">
              <a:solidFill>
                <a:srgbClr val="0000FF"/>
              </a:solidFill>
              <a:latin typeface="Chalkboard"/>
            </a:endParaRPr>
          </a:p>
        </p:txBody>
      </p:sp>
      <p:sp>
        <p:nvSpPr>
          <p:cNvPr id="64" name="Text Box 7"/>
          <p:cNvSpPr txBox="1">
            <a:spLocks noChangeArrowheads="1"/>
          </p:cNvSpPr>
          <p:nvPr/>
        </p:nvSpPr>
        <p:spPr bwMode="auto">
          <a:xfrm>
            <a:off x="323528" y="1988840"/>
            <a:ext cx="8820472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85750" indent="-285750">
              <a:spcBef>
                <a:spcPct val="50000"/>
              </a:spcBef>
              <a:buFont typeface="Wingdings" pitchFamily="2" charset="2"/>
              <a:buChar char="Ø"/>
            </a:pPr>
            <a:r>
              <a:rPr lang="en-US" sz="1600" dirty="0" smtClean="0">
                <a:latin typeface="Chalkboard"/>
                <a:sym typeface="Symbol"/>
              </a:rPr>
              <a:t>Even if it is confirmed that the message received by R originated from S, what is the guarantee that the message content is genuine ? </a:t>
            </a:r>
            <a:endParaRPr lang="en-US" sz="1600" baseline="-25000" dirty="0" smtClean="0">
              <a:solidFill>
                <a:srgbClr val="FF0000"/>
              </a:solidFill>
              <a:latin typeface="Chalkboard"/>
            </a:endParaRPr>
          </a:p>
        </p:txBody>
      </p:sp>
      <p:sp>
        <p:nvSpPr>
          <p:cNvPr id="65" name="Text Box 7"/>
          <p:cNvSpPr txBox="1">
            <a:spLocks noChangeArrowheads="1"/>
          </p:cNvSpPr>
          <p:nvPr/>
        </p:nvSpPr>
        <p:spPr bwMode="auto">
          <a:xfrm>
            <a:off x="323528" y="2646058"/>
            <a:ext cx="8856984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85750" indent="-285750">
              <a:spcBef>
                <a:spcPct val="50000"/>
              </a:spcBef>
              <a:buFont typeface="Wingdings" pitchFamily="2" charset="2"/>
              <a:buChar char="Ø"/>
            </a:pPr>
            <a:r>
              <a:rPr lang="en-US" sz="1600" dirty="0" smtClean="0">
                <a:latin typeface="Chalkboard"/>
                <a:sym typeface="Symbol"/>
              </a:rPr>
              <a:t>Message integrity and authentication are also part of secure communication</a:t>
            </a:r>
            <a:endParaRPr lang="en-US" sz="1600" baseline="-25000" dirty="0" smtClean="0">
              <a:solidFill>
                <a:srgbClr val="0000FF"/>
              </a:solidFill>
              <a:latin typeface="Chalkboard"/>
            </a:endParaRPr>
          </a:p>
        </p:txBody>
      </p:sp>
      <p:sp>
        <p:nvSpPr>
          <p:cNvPr id="70" name="Text Box 7"/>
          <p:cNvSpPr txBox="1">
            <a:spLocks noChangeArrowheads="1"/>
          </p:cNvSpPr>
          <p:nvPr/>
        </p:nvSpPr>
        <p:spPr bwMode="auto">
          <a:xfrm>
            <a:off x="35496" y="4171574"/>
            <a:ext cx="8856984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85750" indent="-285750">
              <a:spcBef>
                <a:spcPct val="50000"/>
              </a:spcBef>
              <a:buFont typeface="Wingdings" charset="2"/>
              <a:buChar char="q"/>
            </a:pPr>
            <a:r>
              <a:rPr lang="en-US" sz="1600" dirty="0" smtClean="0">
                <a:latin typeface="Chalkboard"/>
                <a:sym typeface="Symbol"/>
              </a:rPr>
              <a:t>Encryption scheme does not help (unless designed with specific purpose of MI and MA).</a:t>
            </a:r>
            <a:endParaRPr lang="en-US" sz="1600" baseline="-25000" dirty="0" smtClean="0">
              <a:solidFill>
                <a:srgbClr val="0000FF"/>
              </a:solidFill>
              <a:latin typeface="Chalkboard"/>
            </a:endParaRPr>
          </a:p>
        </p:txBody>
      </p:sp>
      <p:sp>
        <p:nvSpPr>
          <p:cNvPr id="13" name="Text Box 7"/>
          <p:cNvSpPr txBox="1">
            <a:spLocks noChangeArrowheads="1"/>
          </p:cNvSpPr>
          <p:nvPr/>
        </p:nvSpPr>
        <p:spPr bwMode="auto">
          <a:xfrm>
            <a:off x="35496" y="3212976"/>
            <a:ext cx="8856984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85750" indent="-285750">
              <a:spcBef>
                <a:spcPct val="50000"/>
              </a:spcBef>
              <a:buFont typeface="Wingdings" pitchFamily="2" charset="2"/>
              <a:buChar char="q"/>
            </a:pPr>
            <a:r>
              <a:rPr lang="en-US" sz="1600" dirty="0" smtClean="0">
                <a:latin typeface="Chalkboard"/>
                <a:sym typeface="Symbol"/>
              </a:rPr>
              <a:t>Message authentication/integrity is important even when privacy is not a concern</a:t>
            </a:r>
            <a:endParaRPr lang="en-US" sz="1600" baseline="-25000" dirty="0" smtClean="0">
              <a:solidFill>
                <a:srgbClr val="0000FF"/>
              </a:solidFill>
              <a:latin typeface="Chalkboard"/>
            </a:endParaRPr>
          </a:p>
        </p:txBody>
      </p:sp>
      <p:sp>
        <p:nvSpPr>
          <p:cNvPr id="14" name="Text Box 7"/>
          <p:cNvSpPr txBox="1">
            <a:spLocks noChangeArrowheads="1"/>
          </p:cNvSpPr>
          <p:nvPr/>
        </p:nvSpPr>
        <p:spPr bwMode="auto">
          <a:xfrm>
            <a:off x="323528" y="3647194"/>
            <a:ext cx="8856984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85750" indent="-285750">
              <a:spcBef>
                <a:spcPct val="50000"/>
              </a:spcBef>
              <a:buFont typeface="Wingdings" pitchFamily="2" charset="2"/>
              <a:buChar char="Ø"/>
            </a:pPr>
            <a:r>
              <a:rPr lang="en-US" sz="1600" dirty="0" smtClean="0">
                <a:latin typeface="Chalkboard"/>
                <a:sym typeface="Symbol"/>
              </a:rPr>
              <a:t>Any kind of access control system needs them. Think of bank, institute, any organization </a:t>
            </a:r>
            <a:endParaRPr lang="en-US" sz="1600" baseline="-25000" dirty="0" smtClean="0">
              <a:solidFill>
                <a:srgbClr val="0000FF"/>
              </a:solidFill>
              <a:latin typeface="Chalkboard"/>
            </a:endParaRPr>
          </a:p>
        </p:txBody>
      </p:sp>
      <p:sp>
        <p:nvSpPr>
          <p:cNvPr id="15" name="Text Box 7"/>
          <p:cNvSpPr txBox="1">
            <a:spLocks noChangeArrowheads="1"/>
          </p:cNvSpPr>
          <p:nvPr/>
        </p:nvSpPr>
        <p:spPr bwMode="auto">
          <a:xfrm>
            <a:off x="323528" y="4619927"/>
            <a:ext cx="8856984" cy="584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85750" indent="-285750">
              <a:spcBef>
                <a:spcPct val="50000"/>
              </a:spcBef>
              <a:buFont typeface="Wingdings" charset="2"/>
              <a:buChar char="Ø"/>
            </a:pPr>
            <a:r>
              <a:rPr lang="en-US" sz="1600" dirty="0" smtClean="0">
                <a:latin typeface="Chalkboard"/>
                <a:sym typeface="Symbol"/>
              </a:rPr>
              <a:t>Consider all the CPA secure schemes considered so far (PRF-based, modes of operations); none provide MI/MA </a:t>
            </a:r>
            <a:endParaRPr lang="en-US" sz="1600" baseline="-25000" dirty="0" smtClean="0">
              <a:solidFill>
                <a:srgbClr val="0000FF"/>
              </a:solidFill>
              <a:latin typeface="Chalkboard"/>
            </a:endParaRPr>
          </a:p>
        </p:txBody>
      </p:sp>
      <p:sp>
        <p:nvSpPr>
          <p:cNvPr id="16" name="Text Box 7"/>
          <p:cNvSpPr txBox="1">
            <a:spLocks noChangeArrowheads="1"/>
          </p:cNvSpPr>
          <p:nvPr/>
        </p:nvSpPr>
        <p:spPr bwMode="auto">
          <a:xfrm>
            <a:off x="323528" y="5237801"/>
            <a:ext cx="8856984" cy="584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85750" indent="-285750">
              <a:spcBef>
                <a:spcPct val="50000"/>
              </a:spcBef>
              <a:buFont typeface="Wingdings" charset="2"/>
              <a:buChar char="Ø"/>
            </a:pPr>
            <a:r>
              <a:rPr lang="en-US" sz="1600" dirty="0" smtClean="0">
                <a:latin typeface="Chalkboard"/>
                <a:sym typeface="Symbol"/>
              </a:rPr>
              <a:t>Spoofing attack is easy. Changing </a:t>
            </a:r>
            <a:r>
              <a:rPr lang="en-US" sz="1600" dirty="0" err="1" smtClean="0">
                <a:latin typeface="Chalkboard"/>
                <a:sym typeface="Symbol"/>
              </a:rPr>
              <a:t>ciphertext</a:t>
            </a:r>
            <a:r>
              <a:rPr lang="en-US" sz="1600" dirty="0" smtClean="0">
                <a:latin typeface="Chalkboard"/>
                <a:sym typeface="Symbol"/>
              </a:rPr>
              <a:t> and thereby changing the underlying message is easy!!</a:t>
            </a:r>
            <a:endParaRPr lang="en-US" sz="1600" baseline="-25000" dirty="0" smtClean="0">
              <a:solidFill>
                <a:srgbClr val="0000FF"/>
              </a:solidFill>
              <a:latin typeface="Chalkboard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492061" y="1564049"/>
            <a:ext cx="37753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Chalkboard"/>
                <a:sym typeface="Symbol"/>
              </a:rPr>
              <a:t>--- </a:t>
            </a:r>
            <a:r>
              <a:rPr lang="en-US" altLang="zh-CN" dirty="0">
                <a:solidFill>
                  <a:srgbClr val="0000FF"/>
                </a:solidFill>
                <a:latin typeface="Chalkboard"/>
                <a:sym typeface="Symbol"/>
              </a:rPr>
              <a:t>issue of message </a:t>
            </a:r>
            <a:r>
              <a:rPr lang="en-US" altLang="zh-CN" dirty="0" smtClean="0">
                <a:solidFill>
                  <a:srgbClr val="0000FF"/>
                </a:solidFill>
                <a:latin typeface="Chalkboard"/>
                <a:sym typeface="Symbol"/>
              </a:rPr>
              <a:t>authentication</a:t>
            </a:r>
            <a:endParaRPr lang="zh-CN" altLang="en-US" dirty="0"/>
          </a:p>
        </p:txBody>
      </p:sp>
      <p:sp>
        <p:nvSpPr>
          <p:cNvPr id="17" name="文本框 16"/>
          <p:cNvSpPr txBox="1"/>
          <p:nvPr/>
        </p:nvSpPr>
        <p:spPr>
          <a:xfrm>
            <a:off x="5267454" y="2182914"/>
            <a:ext cx="3147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dirty="0">
                <a:latin typeface="Chalkboard"/>
                <a:sym typeface="Symbol"/>
              </a:rPr>
              <a:t>--- </a:t>
            </a:r>
            <a:r>
              <a:rPr lang="en-US" altLang="zh-CN" dirty="0">
                <a:solidFill>
                  <a:srgbClr val="FF0000"/>
                </a:solidFill>
                <a:latin typeface="Chalkboard"/>
                <a:sym typeface="Symbol"/>
              </a:rPr>
              <a:t>issue of message integrity</a:t>
            </a:r>
            <a:endParaRPr lang="en-US" altLang="zh-CN" baseline="-25000" dirty="0">
              <a:solidFill>
                <a:srgbClr val="FF0000"/>
              </a:solidFill>
              <a:latin typeface="Chalkboard"/>
            </a:endParaRPr>
          </a:p>
        </p:txBody>
      </p:sp>
      <p:sp>
        <p:nvSpPr>
          <p:cNvPr id="18" name="日期占位符 5"/>
          <p:cNvSpPr>
            <a:spLocks noGrp="1"/>
          </p:cNvSpPr>
          <p:nvPr>
            <p:ph type="dt" sz="half" idx="10"/>
          </p:nvPr>
        </p:nvSpPr>
        <p:spPr>
          <a:xfrm>
            <a:off x="11088" y="6396525"/>
            <a:ext cx="2133600" cy="268139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1200" smtClean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rPr>
              <a:t>Thur, 11/10/2018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19" name="页脚占位符 9"/>
          <p:cNvSpPr>
            <a:spLocks noGrp="1"/>
          </p:cNvSpPr>
          <p:nvPr>
            <p:ph type="ftr" sz="quarter" idx="11"/>
          </p:nvPr>
        </p:nvSpPr>
        <p:spPr>
          <a:xfrm>
            <a:off x="3124200" y="6381328"/>
            <a:ext cx="2895600" cy="268139"/>
          </a:xfrm>
        </p:spPr>
        <p:txBody>
          <a:bodyPr/>
          <a:lstStyle/>
          <a:p>
            <a:pPr>
              <a:defRPr/>
            </a:pPr>
            <a:r>
              <a:rPr lang="en-US" sz="1200" smtClean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rPr>
              <a:t>S8101034Q-Modern Cryptography-Lect9.2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21" name="灯片编号占位符 10"/>
          <p:cNvSpPr>
            <a:spLocks noGrp="1"/>
          </p:cNvSpPr>
          <p:nvPr>
            <p:ph type="sldNum" sz="quarter" idx="12"/>
          </p:nvPr>
        </p:nvSpPr>
        <p:spPr>
          <a:xfrm>
            <a:off x="8507395" y="6398261"/>
            <a:ext cx="514400" cy="268139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dirty="0" smtClean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rPr>
              <a:t>4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7234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/>
      <p:bldP spid="64" grpId="0"/>
      <p:bldP spid="65" grpId="0"/>
      <p:bldP spid="70" grpId="0"/>
      <p:bldP spid="13" grpId="0"/>
      <p:bldP spid="14" grpId="0"/>
      <p:bldP spid="15" grpId="0"/>
      <p:bldP spid="16" grpId="0"/>
      <p:bldP spid="5" grpId="0"/>
      <p:bldP spid="1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2"/>
          <p:cNvSpPr txBox="1">
            <a:spLocks noChangeArrowheads="1"/>
          </p:cNvSpPr>
          <p:nvPr/>
        </p:nvSpPr>
        <p:spPr>
          <a:xfrm>
            <a:off x="-324544" y="-27384"/>
            <a:ext cx="9541122" cy="757808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3200" kern="0" dirty="0" smtClean="0">
                <a:solidFill>
                  <a:srgbClr val="009900"/>
                </a:solidFill>
                <a:latin typeface="Chalkboard" charset="0"/>
                <a:ea typeface="Chalkboard" charset="0"/>
                <a:cs typeface="Chalkboard" charset="0"/>
              </a:rPr>
              <a:t>  Message Authentication in Private Key Setting</a:t>
            </a:r>
            <a:endParaRPr lang="en-US" sz="3200" kern="0" dirty="0">
              <a:solidFill>
                <a:srgbClr val="009900"/>
              </a:solidFill>
              <a:latin typeface="Chalkboard" charset="0"/>
              <a:ea typeface="Chalkboard" charset="0"/>
              <a:cs typeface="Chalkboard" charset="0"/>
            </a:endParaRPr>
          </a:p>
        </p:txBody>
      </p:sp>
      <p:sp>
        <p:nvSpPr>
          <p:cNvPr id="15" name="Text Box 7"/>
          <p:cNvSpPr txBox="1">
            <a:spLocks noChangeArrowheads="1"/>
          </p:cNvSpPr>
          <p:nvPr/>
        </p:nvSpPr>
        <p:spPr bwMode="auto">
          <a:xfrm>
            <a:off x="107504" y="3284984"/>
            <a:ext cx="8856984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457200" indent="-457200">
              <a:spcBef>
                <a:spcPct val="50000"/>
              </a:spcBef>
              <a:buFont typeface="Arial" pitchFamily="34" charset="0"/>
              <a:buChar char="•"/>
            </a:pPr>
            <a:r>
              <a:rPr lang="en-US" sz="2000" dirty="0" smtClean="0">
                <a:latin typeface="Chalkboard" charset="0"/>
                <a:ea typeface="Chalkboard" charset="0"/>
                <a:cs typeface="Chalkboard" charset="0"/>
              </a:rPr>
              <a:t>Secret key k </a:t>
            </a:r>
            <a:r>
              <a:rPr lang="en-US" sz="2000" dirty="0" smtClean="0">
                <a:solidFill>
                  <a:srgbClr val="0000FF"/>
                </a:solidFill>
                <a:latin typeface="Chalkboard" charset="0"/>
                <a:ea typeface="Chalkboard" charset="0"/>
                <a:cs typeface="Chalkboard" charset="0"/>
              </a:rPr>
              <a:t>shared in advance </a:t>
            </a:r>
            <a:r>
              <a:rPr lang="en-US" sz="2000" dirty="0" smtClean="0">
                <a:latin typeface="Chalkboard" charset="0"/>
                <a:ea typeface="Chalkboard" charset="0"/>
                <a:cs typeface="Chalkboard" charset="0"/>
              </a:rPr>
              <a:t>(by “some” mechanism)</a:t>
            </a:r>
            <a:endParaRPr lang="en-US" sz="2000" dirty="0" smtClean="0">
              <a:solidFill>
                <a:srgbClr val="0000FF"/>
              </a:solidFill>
              <a:latin typeface="Chalkboard" charset="0"/>
              <a:ea typeface="Chalkboard" charset="0"/>
              <a:cs typeface="Chalkboard" charset="0"/>
            </a:endParaRPr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028384" y="1224817"/>
            <a:ext cx="792088" cy="1052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99592" y="1124745"/>
            <a:ext cx="792088" cy="10587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7" name="Straight Arrow Connector 26"/>
          <p:cNvCxnSpPr>
            <a:endCxn id="44" idx="1"/>
          </p:cNvCxnSpPr>
          <p:nvPr/>
        </p:nvCxnSpPr>
        <p:spPr>
          <a:xfrm>
            <a:off x="4067944" y="1700808"/>
            <a:ext cx="1800200" cy="0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 Box 7"/>
          <p:cNvSpPr txBox="1">
            <a:spLocks noChangeArrowheads="1"/>
          </p:cNvSpPr>
          <p:nvPr/>
        </p:nvSpPr>
        <p:spPr bwMode="auto">
          <a:xfrm>
            <a:off x="619944" y="2132856"/>
            <a:ext cx="35165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457200" indent="-457200">
              <a:spcBef>
                <a:spcPct val="50000"/>
              </a:spcBef>
            </a:pPr>
            <a:r>
              <a:rPr lang="en-US" dirty="0" smtClean="0">
                <a:latin typeface="Chalkboard" charset="0"/>
                <a:ea typeface="Chalkboard" charset="0"/>
                <a:cs typeface="Chalkboard" charset="0"/>
              </a:rPr>
              <a:t>k</a:t>
            </a:r>
            <a:endParaRPr lang="en-US" dirty="0" smtClean="0">
              <a:solidFill>
                <a:srgbClr val="0000FF"/>
              </a:solidFill>
              <a:latin typeface="Chalkboard" charset="0"/>
              <a:ea typeface="Chalkboard" charset="0"/>
              <a:cs typeface="Chalkboard" charset="0"/>
            </a:endParaRPr>
          </a:p>
        </p:txBody>
      </p:sp>
      <p:sp>
        <p:nvSpPr>
          <p:cNvPr id="36" name="Text Box 7"/>
          <p:cNvSpPr txBox="1">
            <a:spLocks noChangeArrowheads="1"/>
          </p:cNvSpPr>
          <p:nvPr/>
        </p:nvSpPr>
        <p:spPr bwMode="auto">
          <a:xfrm>
            <a:off x="8252792" y="2276872"/>
            <a:ext cx="35165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457200" indent="-457200">
              <a:spcBef>
                <a:spcPct val="50000"/>
              </a:spcBef>
            </a:pPr>
            <a:r>
              <a:rPr lang="en-US" dirty="0" smtClean="0">
                <a:latin typeface="Chalkboard" charset="0"/>
                <a:ea typeface="Chalkboard" charset="0"/>
                <a:cs typeface="Chalkboard" charset="0"/>
              </a:rPr>
              <a:t>k</a:t>
            </a:r>
            <a:endParaRPr lang="en-US" dirty="0" smtClean="0">
              <a:solidFill>
                <a:srgbClr val="0000FF"/>
              </a:solidFill>
              <a:latin typeface="Chalkboard" charset="0"/>
              <a:ea typeface="Chalkboard" charset="0"/>
              <a:cs typeface="Chalkboard" charset="0"/>
            </a:endParaRPr>
          </a:p>
        </p:txBody>
      </p:sp>
      <p:pic>
        <p:nvPicPr>
          <p:cNvPr id="26628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851920" y="2204864"/>
            <a:ext cx="864096" cy="8640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18"/>
          <p:cNvGrpSpPr/>
          <p:nvPr/>
        </p:nvGrpSpPr>
        <p:grpSpPr>
          <a:xfrm>
            <a:off x="4644008" y="1916832"/>
            <a:ext cx="648072" cy="576064"/>
            <a:chOff x="5868144" y="4293096"/>
            <a:chExt cx="648072" cy="576064"/>
          </a:xfrm>
        </p:grpSpPr>
        <p:cxnSp>
          <p:nvCxnSpPr>
            <p:cNvPr id="21" name="Straight Connector 20"/>
            <p:cNvCxnSpPr/>
            <p:nvPr/>
          </p:nvCxnSpPr>
          <p:spPr>
            <a:xfrm>
              <a:off x="5868144" y="4869160"/>
              <a:ext cx="648072" cy="0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 flipV="1">
              <a:off x="6516216" y="4293096"/>
              <a:ext cx="0" cy="576064"/>
            </a:xfrm>
            <a:prstGeom prst="straightConnector1">
              <a:avLst/>
            </a:prstGeom>
            <a:ln w="25400">
              <a:solidFill>
                <a:srgbClr val="FF0000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6803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971600" y="2235952"/>
            <a:ext cx="576064" cy="568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 rot="10800000">
            <a:off x="7740352" y="2348880"/>
            <a:ext cx="576064" cy="568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Text Box 7"/>
          <p:cNvSpPr txBox="1">
            <a:spLocks noChangeArrowheads="1"/>
          </p:cNvSpPr>
          <p:nvPr/>
        </p:nvSpPr>
        <p:spPr bwMode="auto">
          <a:xfrm>
            <a:off x="251520" y="1239143"/>
            <a:ext cx="35165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457200" indent="-457200">
              <a:spcBef>
                <a:spcPct val="50000"/>
              </a:spcBef>
            </a:pPr>
            <a:r>
              <a:rPr lang="en-US" dirty="0" smtClean="0">
                <a:latin typeface="Chalkboard" charset="0"/>
                <a:ea typeface="Chalkboard" charset="0"/>
                <a:cs typeface="Chalkboard" charset="0"/>
              </a:rPr>
              <a:t>m</a:t>
            </a:r>
            <a:endParaRPr lang="en-US" dirty="0" smtClean="0">
              <a:solidFill>
                <a:srgbClr val="0000FF"/>
              </a:solidFill>
              <a:latin typeface="Chalkboard" charset="0"/>
              <a:ea typeface="Chalkboard" charset="0"/>
              <a:cs typeface="Chalkboard" charset="0"/>
            </a:endParaRPr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179512" y="1700808"/>
            <a:ext cx="648072" cy="0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 Box 7"/>
          <p:cNvSpPr txBox="1">
            <a:spLocks noChangeArrowheads="1"/>
          </p:cNvSpPr>
          <p:nvPr/>
        </p:nvSpPr>
        <p:spPr bwMode="auto">
          <a:xfrm>
            <a:off x="107504" y="3903439"/>
            <a:ext cx="8856984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457200" indent="-457200">
              <a:spcBef>
                <a:spcPct val="50000"/>
              </a:spcBef>
              <a:buFont typeface="Arial" pitchFamily="34" charset="0"/>
              <a:buChar char="•"/>
            </a:pPr>
            <a:r>
              <a:rPr lang="en-US" sz="2000" dirty="0" smtClean="0">
                <a:latin typeface="Chalkboard" charset="0"/>
                <a:ea typeface="Chalkboard" charset="0"/>
                <a:cs typeface="Chalkboard" charset="0"/>
              </a:rPr>
              <a:t>m is the </a:t>
            </a:r>
            <a:r>
              <a:rPr lang="en-US" sz="2000" dirty="0" smtClean="0">
                <a:solidFill>
                  <a:srgbClr val="0000FF"/>
                </a:solidFill>
                <a:latin typeface="Chalkboard" charset="0"/>
                <a:ea typeface="Chalkboard" charset="0"/>
                <a:cs typeface="Chalkboard" charset="0"/>
              </a:rPr>
              <a:t>plain-text</a:t>
            </a:r>
          </a:p>
        </p:txBody>
      </p:sp>
      <p:grpSp>
        <p:nvGrpSpPr>
          <p:cNvPr id="42" name="Group 41"/>
          <p:cNvGrpSpPr/>
          <p:nvPr/>
        </p:nvGrpSpPr>
        <p:grpSpPr>
          <a:xfrm>
            <a:off x="2195736" y="1412776"/>
            <a:ext cx="2232248" cy="576064"/>
            <a:chOff x="2123728" y="1916832"/>
            <a:chExt cx="2232248" cy="576064"/>
          </a:xfrm>
        </p:grpSpPr>
        <p:sp>
          <p:nvSpPr>
            <p:cNvPr id="40" name="Rectangle 39"/>
            <p:cNvSpPr/>
            <p:nvPr/>
          </p:nvSpPr>
          <p:spPr>
            <a:xfrm>
              <a:off x="2123728" y="1916832"/>
              <a:ext cx="1872208" cy="5760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latin typeface="Chalkboard" charset="0"/>
                <a:ea typeface="Chalkboard" charset="0"/>
                <a:cs typeface="Chalkboard" charset="0"/>
              </a:endParaRPr>
            </a:p>
          </p:txBody>
        </p:sp>
        <p:sp>
          <p:nvSpPr>
            <p:cNvPr id="41" name="Text Box 7"/>
            <p:cNvSpPr txBox="1">
              <a:spLocks noChangeArrowheads="1"/>
            </p:cNvSpPr>
            <p:nvPr/>
          </p:nvSpPr>
          <p:spPr bwMode="auto">
            <a:xfrm>
              <a:off x="2195736" y="2020778"/>
              <a:ext cx="2160240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457200" indent="-457200">
                <a:spcBef>
                  <a:spcPct val="50000"/>
                </a:spcBef>
              </a:pPr>
              <a:r>
                <a:rPr lang="en-US" dirty="0" smtClean="0">
                  <a:solidFill>
                    <a:srgbClr val="0000FF"/>
                  </a:solidFill>
                  <a:latin typeface="Chalkboard" charset="0"/>
                  <a:ea typeface="Chalkboard" charset="0"/>
                  <a:cs typeface="Chalkboard" charset="0"/>
                </a:rPr>
                <a:t>Tag Generation</a:t>
              </a: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5868144" y="1412776"/>
            <a:ext cx="1512168" cy="576064"/>
            <a:chOff x="2123728" y="1916832"/>
            <a:chExt cx="1512168" cy="576064"/>
          </a:xfrm>
        </p:grpSpPr>
        <p:sp>
          <p:nvSpPr>
            <p:cNvPr id="44" name="Rectangle 43"/>
            <p:cNvSpPr/>
            <p:nvPr/>
          </p:nvSpPr>
          <p:spPr>
            <a:xfrm>
              <a:off x="2123728" y="1916832"/>
              <a:ext cx="1512168" cy="5760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600" dirty="0">
                <a:latin typeface="Chalkboard" charset="0"/>
                <a:ea typeface="Chalkboard" charset="0"/>
                <a:cs typeface="Chalkboard" charset="0"/>
              </a:endParaRPr>
            </a:p>
          </p:txBody>
        </p:sp>
        <p:sp>
          <p:nvSpPr>
            <p:cNvPr id="45" name="Text Box 7"/>
            <p:cNvSpPr txBox="1">
              <a:spLocks noChangeArrowheads="1"/>
            </p:cNvSpPr>
            <p:nvPr/>
          </p:nvSpPr>
          <p:spPr bwMode="auto">
            <a:xfrm>
              <a:off x="2123728" y="2020778"/>
              <a:ext cx="151216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457200" indent="-457200">
                <a:spcBef>
                  <a:spcPct val="50000"/>
                </a:spcBef>
              </a:pPr>
              <a:r>
                <a:rPr lang="en-US" dirty="0" smtClean="0">
                  <a:solidFill>
                    <a:srgbClr val="0000FF"/>
                  </a:solidFill>
                  <a:latin typeface="Chalkboard" charset="0"/>
                  <a:ea typeface="Chalkboard" charset="0"/>
                  <a:cs typeface="Chalkboard" charset="0"/>
                </a:rPr>
                <a:t>Verification</a:t>
              </a:r>
            </a:p>
          </p:txBody>
        </p:sp>
      </p:grpSp>
      <p:cxnSp>
        <p:nvCxnSpPr>
          <p:cNvPr id="55" name="Straight Arrow Connector 54"/>
          <p:cNvCxnSpPr/>
          <p:nvPr/>
        </p:nvCxnSpPr>
        <p:spPr>
          <a:xfrm>
            <a:off x="1763688" y="1700808"/>
            <a:ext cx="432048" cy="0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Text Box 7"/>
          <p:cNvSpPr txBox="1">
            <a:spLocks noChangeArrowheads="1"/>
          </p:cNvSpPr>
          <p:nvPr/>
        </p:nvSpPr>
        <p:spPr bwMode="auto">
          <a:xfrm>
            <a:off x="1691680" y="1239143"/>
            <a:ext cx="35165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457200" indent="-457200">
              <a:spcBef>
                <a:spcPct val="50000"/>
              </a:spcBef>
            </a:pPr>
            <a:r>
              <a:rPr lang="en-US" sz="2400" dirty="0" smtClean="0">
                <a:latin typeface="Chalkboard" charset="0"/>
                <a:ea typeface="Chalkboard" charset="0"/>
                <a:cs typeface="Chalkboard" charset="0"/>
              </a:rPr>
              <a:t>m</a:t>
            </a:r>
            <a:endParaRPr lang="en-US" sz="2400" dirty="0" smtClean="0">
              <a:solidFill>
                <a:srgbClr val="0000FF"/>
              </a:solidFill>
              <a:latin typeface="Chalkboard" charset="0"/>
              <a:ea typeface="Chalkboard" charset="0"/>
              <a:cs typeface="Chalkboard" charset="0"/>
            </a:endParaRPr>
          </a:p>
        </p:txBody>
      </p:sp>
      <p:grpSp>
        <p:nvGrpSpPr>
          <p:cNvPr id="63" name="Group 62"/>
          <p:cNvGrpSpPr/>
          <p:nvPr/>
        </p:nvGrpSpPr>
        <p:grpSpPr>
          <a:xfrm>
            <a:off x="1619672" y="2060848"/>
            <a:ext cx="1080120" cy="576064"/>
            <a:chOff x="1619672" y="2636912"/>
            <a:chExt cx="1080120" cy="576064"/>
          </a:xfrm>
        </p:grpSpPr>
        <p:cxnSp>
          <p:nvCxnSpPr>
            <p:cNvPr id="60" name="Straight Connector 59"/>
            <p:cNvCxnSpPr/>
            <p:nvPr/>
          </p:nvCxnSpPr>
          <p:spPr>
            <a:xfrm>
              <a:off x="1619672" y="3212976"/>
              <a:ext cx="1080120" cy="0"/>
            </a:xfrm>
            <a:prstGeom prst="line">
              <a:avLst/>
            </a:prstGeom>
            <a:ln w="254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/>
            <p:nvPr/>
          </p:nvCxnSpPr>
          <p:spPr>
            <a:xfrm flipV="1">
              <a:off x="2699792" y="2636912"/>
              <a:ext cx="0" cy="576064"/>
            </a:xfrm>
            <a:prstGeom prst="straightConnector1">
              <a:avLst/>
            </a:prstGeom>
            <a:ln w="25400">
              <a:solidFill>
                <a:srgbClr val="0000FF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4" name="Text Box 7"/>
          <p:cNvSpPr txBox="1">
            <a:spLocks noChangeArrowheads="1"/>
          </p:cNvSpPr>
          <p:nvPr/>
        </p:nvSpPr>
        <p:spPr bwMode="auto">
          <a:xfrm>
            <a:off x="4508376" y="1268760"/>
            <a:ext cx="85571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457200" indent="-457200">
              <a:spcBef>
                <a:spcPct val="50000"/>
              </a:spcBef>
            </a:pPr>
            <a:r>
              <a:rPr lang="en-US" dirty="0" err="1" smtClean="0">
                <a:latin typeface="Chalkboard" charset="0"/>
                <a:ea typeface="Chalkboard" charset="0"/>
                <a:cs typeface="Chalkboard" charset="0"/>
              </a:rPr>
              <a:t>m,t</a:t>
            </a:r>
            <a:endParaRPr lang="en-US" dirty="0" smtClean="0">
              <a:solidFill>
                <a:srgbClr val="0000FF"/>
              </a:solidFill>
              <a:latin typeface="Chalkboard" charset="0"/>
              <a:ea typeface="Chalkboard" charset="0"/>
              <a:cs typeface="Chalkboard" charset="0"/>
            </a:endParaRPr>
          </a:p>
        </p:txBody>
      </p:sp>
      <p:sp>
        <p:nvSpPr>
          <p:cNvPr id="65" name="Text Box 7"/>
          <p:cNvSpPr txBox="1">
            <a:spLocks noChangeArrowheads="1"/>
          </p:cNvSpPr>
          <p:nvPr/>
        </p:nvSpPr>
        <p:spPr bwMode="auto">
          <a:xfrm>
            <a:off x="107504" y="4437112"/>
            <a:ext cx="8856984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457200" indent="-457200">
              <a:spcBef>
                <a:spcPct val="50000"/>
              </a:spcBef>
              <a:buFont typeface="Arial" pitchFamily="34" charset="0"/>
              <a:buChar char="•"/>
            </a:pPr>
            <a:r>
              <a:rPr lang="en-US" sz="2000" dirty="0">
                <a:latin typeface="Chalkboard" charset="0"/>
                <a:ea typeface="Chalkboard" charset="0"/>
                <a:cs typeface="Chalkboard" charset="0"/>
              </a:rPr>
              <a:t>t</a:t>
            </a:r>
            <a:r>
              <a:rPr lang="en-US" sz="2000" dirty="0" smtClean="0">
                <a:latin typeface="Chalkboard" charset="0"/>
                <a:ea typeface="Chalkboard" charset="0"/>
                <a:cs typeface="Chalkboard" charset="0"/>
              </a:rPr>
              <a:t> is the </a:t>
            </a:r>
            <a:r>
              <a:rPr lang="en-US" sz="2000" dirty="0" smtClean="0">
                <a:solidFill>
                  <a:srgbClr val="0000FF"/>
                </a:solidFill>
                <a:latin typeface="Chalkboard" charset="0"/>
                <a:ea typeface="Chalkboard" charset="0"/>
                <a:cs typeface="Chalkboard" charset="0"/>
              </a:rPr>
              <a:t>tag</a:t>
            </a:r>
            <a:r>
              <a:rPr lang="en-US" sz="2000" dirty="0" smtClean="0">
                <a:latin typeface="Chalkboard" charset="0"/>
                <a:ea typeface="Chalkboard" charset="0"/>
                <a:cs typeface="Chalkboard" charset="0"/>
              </a:rPr>
              <a:t> </a:t>
            </a:r>
            <a:endParaRPr lang="en-US" sz="2000" dirty="0" smtClean="0">
              <a:solidFill>
                <a:srgbClr val="0000FF"/>
              </a:solidFill>
              <a:latin typeface="Chalkboard" charset="0"/>
              <a:ea typeface="Chalkboard" charset="0"/>
              <a:cs typeface="Chalkboard" charset="0"/>
            </a:endParaRPr>
          </a:p>
        </p:txBody>
      </p:sp>
      <p:grpSp>
        <p:nvGrpSpPr>
          <p:cNvPr id="69" name="Group 68"/>
          <p:cNvGrpSpPr/>
          <p:nvPr/>
        </p:nvGrpSpPr>
        <p:grpSpPr>
          <a:xfrm>
            <a:off x="6516216" y="1988840"/>
            <a:ext cx="1080120" cy="576064"/>
            <a:chOff x="6516216" y="2564904"/>
            <a:chExt cx="1080120" cy="576064"/>
          </a:xfrm>
        </p:grpSpPr>
        <p:cxnSp>
          <p:nvCxnSpPr>
            <p:cNvPr id="67" name="Straight Connector 66"/>
            <p:cNvCxnSpPr/>
            <p:nvPr/>
          </p:nvCxnSpPr>
          <p:spPr>
            <a:xfrm>
              <a:off x="6516216" y="3140968"/>
              <a:ext cx="1080120" cy="0"/>
            </a:xfrm>
            <a:prstGeom prst="line">
              <a:avLst/>
            </a:prstGeom>
            <a:ln w="254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/>
            <p:cNvCxnSpPr/>
            <p:nvPr/>
          </p:nvCxnSpPr>
          <p:spPr>
            <a:xfrm flipV="1">
              <a:off x="6516216" y="2564904"/>
              <a:ext cx="0" cy="576064"/>
            </a:xfrm>
            <a:prstGeom prst="straightConnector1">
              <a:avLst/>
            </a:prstGeom>
            <a:ln w="25400">
              <a:solidFill>
                <a:srgbClr val="0000FF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0" name="Straight Arrow Connector 69"/>
          <p:cNvCxnSpPr/>
          <p:nvPr/>
        </p:nvCxnSpPr>
        <p:spPr>
          <a:xfrm>
            <a:off x="7452320" y="1700808"/>
            <a:ext cx="576064" cy="0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1" name="Text Box 7"/>
          <p:cNvSpPr txBox="1">
            <a:spLocks noChangeArrowheads="1"/>
          </p:cNvSpPr>
          <p:nvPr/>
        </p:nvSpPr>
        <p:spPr bwMode="auto">
          <a:xfrm>
            <a:off x="7452320" y="1268760"/>
            <a:ext cx="57606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457200" indent="-457200">
              <a:spcBef>
                <a:spcPct val="50000"/>
              </a:spcBef>
            </a:pPr>
            <a:r>
              <a:rPr lang="en-US" dirty="0" smtClean="0">
                <a:latin typeface="Chalkboard" charset="0"/>
                <a:ea typeface="Chalkboard" charset="0"/>
                <a:cs typeface="Chalkboard" charset="0"/>
              </a:rPr>
              <a:t>0/1</a:t>
            </a:r>
            <a:endParaRPr lang="en-US" dirty="0" smtClean="0">
              <a:solidFill>
                <a:srgbClr val="0000FF"/>
              </a:solidFill>
              <a:latin typeface="Chalkboard" charset="0"/>
              <a:ea typeface="Chalkboard" charset="0"/>
              <a:cs typeface="Chalkboard" charset="0"/>
            </a:endParaRPr>
          </a:p>
        </p:txBody>
      </p:sp>
      <p:sp>
        <p:nvSpPr>
          <p:cNvPr id="76" name="Text Box 7"/>
          <p:cNvSpPr txBox="1">
            <a:spLocks noChangeArrowheads="1"/>
          </p:cNvSpPr>
          <p:nvPr/>
        </p:nvSpPr>
        <p:spPr bwMode="auto">
          <a:xfrm>
            <a:off x="107504" y="5013176"/>
            <a:ext cx="8856984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457200" indent="-457200">
              <a:spcBef>
                <a:spcPct val="50000"/>
              </a:spcBef>
              <a:buFont typeface="Arial" pitchFamily="34" charset="0"/>
              <a:buChar char="•"/>
            </a:pPr>
            <a:r>
              <a:rPr lang="en-US" sz="2000" dirty="0" smtClean="0">
                <a:solidFill>
                  <a:srgbClr val="0000FF"/>
                </a:solidFill>
                <a:latin typeface="Chalkboard" charset="0"/>
                <a:ea typeface="Chalkboard" charset="0"/>
                <a:cs typeface="Chalkboard" charset="0"/>
              </a:rPr>
              <a:t>Symmetry</a:t>
            </a:r>
            <a:r>
              <a:rPr lang="en-US" sz="2000" dirty="0" smtClean="0">
                <a:latin typeface="Chalkboard" charset="0"/>
                <a:ea typeface="Chalkboard" charset="0"/>
                <a:cs typeface="Chalkboard" charset="0"/>
              </a:rPr>
              <a:t>: same key used for tag generation and verification</a:t>
            </a:r>
            <a:endParaRPr lang="en-US" sz="2000" dirty="0" smtClean="0">
              <a:solidFill>
                <a:srgbClr val="0000FF"/>
              </a:solidFill>
              <a:latin typeface="Chalkboard" charset="0"/>
              <a:ea typeface="Chalkboard" charset="0"/>
              <a:cs typeface="Chalkboard" charset="0"/>
            </a:endParaRPr>
          </a:p>
        </p:txBody>
      </p:sp>
      <p:sp>
        <p:nvSpPr>
          <p:cNvPr id="46" name="日期占位符 5"/>
          <p:cNvSpPr>
            <a:spLocks noGrp="1"/>
          </p:cNvSpPr>
          <p:nvPr>
            <p:ph type="dt" sz="half" idx="10"/>
          </p:nvPr>
        </p:nvSpPr>
        <p:spPr>
          <a:xfrm>
            <a:off x="11088" y="6396525"/>
            <a:ext cx="2133600" cy="268139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1200" smtClean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rPr>
              <a:t>Thur, 11/10/2018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47" name="页脚占位符 9"/>
          <p:cNvSpPr>
            <a:spLocks noGrp="1"/>
          </p:cNvSpPr>
          <p:nvPr>
            <p:ph type="ftr" sz="quarter" idx="11"/>
          </p:nvPr>
        </p:nvSpPr>
        <p:spPr>
          <a:xfrm>
            <a:off x="3124200" y="6381328"/>
            <a:ext cx="2895600" cy="268139"/>
          </a:xfrm>
        </p:spPr>
        <p:txBody>
          <a:bodyPr/>
          <a:lstStyle/>
          <a:p>
            <a:pPr>
              <a:defRPr/>
            </a:pPr>
            <a:r>
              <a:rPr lang="en-US" sz="1200" smtClean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rPr>
              <a:t>S8101034Q-Modern Cryptography-Lect9.2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48" name="灯片编号占位符 10"/>
          <p:cNvSpPr>
            <a:spLocks noGrp="1"/>
          </p:cNvSpPr>
          <p:nvPr>
            <p:ph type="sldNum" sz="quarter" idx="12"/>
          </p:nvPr>
        </p:nvSpPr>
        <p:spPr>
          <a:xfrm>
            <a:off x="8507395" y="6398261"/>
            <a:ext cx="514400" cy="268139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dirty="0" smtClean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rPr>
              <a:t>5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1075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768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6" dur="500"/>
                                        <p:tgtEl>
                                          <p:spTgt spid="266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35" grpId="0"/>
      <p:bldP spid="36" grpId="0"/>
      <p:bldP spid="32" grpId="0"/>
      <p:bldP spid="39" grpId="0"/>
      <p:bldP spid="58" grpId="0"/>
      <p:bldP spid="64" grpId="0"/>
      <p:bldP spid="65" grpId="0"/>
      <p:bldP spid="71" grpId="0"/>
      <p:bldP spid="7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2"/>
          <p:cNvSpPr txBox="1">
            <a:spLocks noChangeArrowheads="1"/>
          </p:cNvSpPr>
          <p:nvPr/>
        </p:nvSpPr>
        <p:spPr>
          <a:xfrm>
            <a:off x="0" y="8620"/>
            <a:ext cx="9144000" cy="468052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3000" kern="0" dirty="0" smtClean="0">
                <a:solidFill>
                  <a:srgbClr val="009900"/>
                </a:solidFill>
                <a:latin typeface="Chalkboard" charset="0"/>
                <a:ea typeface="Chalkboard" charset="0"/>
                <a:cs typeface="Chalkboard" charset="0"/>
              </a:rPr>
              <a:t>Syntax of Message Authentication Codes (MAC)</a:t>
            </a:r>
            <a:endParaRPr lang="en-US" sz="3000" kern="0" dirty="0">
              <a:solidFill>
                <a:srgbClr val="009900"/>
              </a:solidFill>
              <a:latin typeface="Chalkboard" charset="0"/>
              <a:ea typeface="Chalkboard" charset="0"/>
              <a:cs typeface="Chalkboard" charset="0"/>
            </a:endParaRPr>
          </a:p>
        </p:txBody>
      </p:sp>
      <p:sp>
        <p:nvSpPr>
          <p:cNvPr id="18" name="Text Box 7"/>
          <p:cNvSpPr txBox="1">
            <a:spLocks noChangeArrowheads="1"/>
          </p:cNvSpPr>
          <p:nvPr/>
        </p:nvSpPr>
        <p:spPr bwMode="auto">
          <a:xfrm>
            <a:off x="331912" y="692696"/>
            <a:ext cx="7696472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85750" indent="-285750">
              <a:spcBef>
                <a:spcPct val="50000"/>
              </a:spcBef>
            </a:pPr>
            <a:r>
              <a:rPr lang="en-US" sz="1600" dirty="0" smtClean="0">
                <a:latin typeface="Chalkboard" charset="0"/>
                <a:ea typeface="Chalkboard" charset="0"/>
                <a:cs typeface="Chalkboard" charset="0"/>
                <a:sym typeface="Symbol"/>
              </a:rPr>
              <a:t>A MAC is a 3-tuple </a:t>
            </a:r>
            <a:r>
              <a:rPr lang="en-US" sz="1600" dirty="0" smtClean="0">
                <a:solidFill>
                  <a:srgbClr val="0000FF"/>
                </a:solidFill>
                <a:latin typeface="Chalkboard" charset="0"/>
                <a:ea typeface="Chalkboard" charset="0"/>
                <a:cs typeface="Chalkboard" charset="0"/>
                <a:sym typeface="Symbol"/>
              </a:rPr>
              <a:t>(Gen, Mac, </a:t>
            </a:r>
            <a:r>
              <a:rPr lang="en-US" sz="1600" dirty="0" err="1" smtClean="0">
                <a:solidFill>
                  <a:srgbClr val="0000FF"/>
                </a:solidFill>
                <a:latin typeface="Chalkboard" charset="0"/>
                <a:ea typeface="Chalkboard" charset="0"/>
                <a:cs typeface="Chalkboard" charset="0"/>
                <a:sym typeface="Symbol"/>
              </a:rPr>
              <a:t>Vrfy</a:t>
            </a:r>
            <a:r>
              <a:rPr lang="en-US" sz="1600" dirty="0" smtClean="0">
                <a:solidFill>
                  <a:srgbClr val="0000FF"/>
                </a:solidFill>
                <a:latin typeface="Chalkboard" charset="0"/>
                <a:ea typeface="Chalkboard" charset="0"/>
                <a:cs typeface="Chalkboard" charset="0"/>
                <a:sym typeface="Symbol"/>
              </a:rPr>
              <a:t>) </a:t>
            </a:r>
            <a:r>
              <a:rPr lang="en-US" sz="1600" dirty="0" smtClean="0">
                <a:latin typeface="Chalkboard" charset="0"/>
                <a:ea typeface="Chalkboard" charset="0"/>
                <a:cs typeface="Chalkboard" charset="0"/>
                <a:sym typeface="Symbol"/>
              </a:rPr>
              <a:t>of algorithms with the following syntax </a:t>
            </a:r>
            <a:endParaRPr lang="en-US" sz="1600" baseline="-25000" dirty="0" smtClean="0">
              <a:solidFill>
                <a:srgbClr val="0000FF"/>
              </a:solidFill>
              <a:latin typeface="Chalkboard" charset="0"/>
              <a:ea typeface="Chalkboard" charset="0"/>
              <a:cs typeface="Chalkboard" charset="0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1403648" y="1628800"/>
            <a:ext cx="783704" cy="504056"/>
            <a:chOff x="1763688" y="2708920"/>
            <a:chExt cx="783704" cy="504056"/>
          </a:xfrm>
        </p:grpSpPr>
        <p:sp>
          <p:nvSpPr>
            <p:cNvPr id="21" name="Rectangle 20"/>
            <p:cNvSpPr/>
            <p:nvPr/>
          </p:nvSpPr>
          <p:spPr>
            <a:xfrm>
              <a:off x="1763688" y="2708920"/>
              <a:ext cx="648072" cy="5040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halkboard" charset="0"/>
                <a:ea typeface="Chalkboard" charset="0"/>
                <a:cs typeface="Chalkboard" charset="0"/>
              </a:endParaRPr>
            </a:p>
          </p:txBody>
        </p:sp>
        <p:sp>
          <p:nvSpPr>
            <p:cNvPr id="22" name="Text Box 7"/>
            <p:cNvSpPr txBox="1">
              <a:spLocks noChangeArrowheads="1"/>
            </p:cNvSpPr>
            <p:nvPr/>
          </p:nvSpPr>
          <p:spPr bwMode="auto">
            <a:xfrm>
              <a:off x="1763688" y="2782089"/>
              <a:ext cx="783704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600" dirty="0" smtClean="0">
                  <a:latin typeface="Chalkboard" charset="0"/>
                  <a:ea typeface="Chalkboard" charset="0"/>
                  <a:cs typeface="Chalkboard" charset="0"/>
                </a:rPr>
                <a:t>Gen</a:t>
              </a:r>
              <a:endParaRPr lang="en-US" sz="1600" dirty="0" smtClean="0">
                <a:solidFill>
                  <a:srgbClr val="0000FF"/>
                </a:solidFill>
                <a:latin typeface="Chalkboard" charset="0"/>
                <a:ea typeface="Chalkboard" charset="0"/>
                <a:cs typeface="Chalkboard" charset="0"/>
              </a:endParaRPr>
            </a:p>
          </p:txBody>
        </p:sp>
      </p:grpSp>
      <p:cxnSp>
        <p:nvCxnSpPr>
          <p:cNvPr id="23" name="Straight Arrow Connector 22"/>
          <p:cNvCxnSpPr/>
          <p:nvPr/>
        </p:nvCxnSpPr>
        <p:spPr>
          <a:xfrm>
            <a:off x="460375" y="1844824"/>
            <a:ext cx="943273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 Box 7"/>
          <p:cNvSpPr txBox="1">
            <a:spLocks noChangeArrowheads="1"/>
          </p:cNvSpPr>
          <p:nvPr/>
        </p:nvSpPr>
        <p:spPr bwMode="auto">
          <a:xfrm>
            <a:off x="791580" y="1484784"/>
            <a:ext cx="468052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 smtClean="0">
                <a:latin typeface="Chalkboard" charset="0"/>
                <a:ea typeface="Chalkboard" charset="0"/>
                <a:cs typeface="Chalkboard" charset="0"/>
              </a:rPr>
              <a:t>1</a:t>
            </a:r>
            <a:r>
              <a:rPr lang="en-US" sz="1600" baseline="30000" dirty="0" smtClean="0">
                <a:latin typeface="Chalkboard" charset="0"/>
                <a:ea typeface="Chalkboard" charset="0"/>
                <a:cs typeface="Chalkboard" charset="0"/>
              </a:rPr>
              <a:t>n</a:t>
            </a:r>
            <a:endParaRPr lang="en-US" sz="1600" baseline="30000" dirty="0" smtClean="0">
              <a:solidFill>
                <a:srgbClr val="0000FF"/>
              </a:solidFill>
              <a:latin typeface="Chalkboard" charset="0"/>
              <a:ea typeface="Chalkboard" charset="0"/>
              <a:cs typeface="Chalkboard" charset="0"/>
            </a:endParaRPr>
          </a:p>
        </p:txBody>
      </p:sp>
      <p:cxnSp>
        <p:nvCxnSpPr>
          <p:cNvPr id="25" name="Straight Arrow Connector 24"/>
          <p:cNvCxnSpPr/>
          <p:nvPr/>
        </p:nvCxnSpPr>
        <p:spPr>
          <a:xfrm>
            <a:off x="2051720" y="1844824"/>
            <a:ext cx="943273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 Box 7"/>
          <p:cNvSpPr txBox="1">
            <a:spLocks noChangeArrowheads="1"/>
          </p:cNvSpPr>
          <p:nvPr/>
        </p:nvSpPr>
        <p:spPr bwMode="auto">
          <a:xfrm>
            <a:off x="2231740" y="1484784"/>
            <a:ext cx="468052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 smtClean="0">
                <a:latin typeface="Chalkboard" charset="0"/>
                <a:ea typeface="Chalkboard" charset="0"/>
                <a:cs typeface="Chalkboard" charset="0"/>
              </a:rPr>
              <a:t>k</a:t>
            </a:r>
            <a:endParaRPr lang="en-US" sz="1600" baseline="30000" dirty="0" smtClean="0">
              <a:solidFill>
                <a:srgbClr val="0000FF"/>
              </a:solidFill>
              <a:latin typeface="Chalkboard" charset="0"/>
              <a:ea typeface="Chalkboard" charset="0"/>
              <a:cs typeface="Chalkboard" charset="0"/>
            </a:endParaRPr>
          </a:p>
        </p:txBody>
      </p:sp>
      <p:sp>
        <p:nvSpPr>
          <p:cNvPr id="29" name="Text Box 7"/>
          <p:cNvSpPr txBox="1">
            <a:spLocks noChangeArrowheads="1"/>
          </p:cNvSpPr>
          <p:nvPr/>
        </p:nvSpPr>
        <p:spPr bwMode="auto">
          <a:xfrm>
            <a:off x="3923928" y="1866310"/>
            <a:ext cx="5580112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 smtClean="0">
                <a:latin typeface="Chalkboard" charset="0"/>
                <a:ea typeface="Chalkboard" charset="0"/>
                <a:cs typeface="Chalkboard" charset="0"/>
              </a:rPr>
              <a:t>Output: key k (usually </a:t>
            </a:r>
            <a:r>
              <a:rPr lang="en-US" sz="1600" dirty="0" smtClean="0">
                <a:solidFill>
                  <a:srgbClr val="FF0000"/>
                </a:solidFill>
                <a:latin typeface="Chalkboard" charset="0"/>
                <a:ea typeface="Chalkboard" charset="0"/>
                <a:cs typeface="Chalkboard" charset="0"/>
              </a:rPr>
              <a:t>uniform at random </a:t>
            </a:r>
            <a:r>
              <a:rPr lang="en-US" sz="1600" dirty="0" smtClean="0">
                <a:latin typeface="Chalkboard" charset="0"/>
                <a:ea typeface="Chalkboard" charset="0"/>
                <a:cs typeface="Chalkboard" charset="0"/>
              </a:rPr>
              <a:t>from {0, 1}</a:t>
            </a:r>
            <a:r>
              <a:rPr lang="en-US" sz="2000" baseline="30000" dirty="0" smtClean="0">
                <a:latin typeface="Chalkboard" charset="0"/>
                <a:ea typeface="Chalkboard" charset="0"/>
                <a:cs typeface="Chalkboard" charset="0"/>
              </a:rPr>
              <a:t>n</a:t>
            </a:r>
            <a:r>
              <a:rPr lang="en-US" sz="1600" dirty="0" smtClean="0">
                <a:latin typeface="Chalkboard" charset="0"/>
                <a:ea typeface="Chalkboard" charset="0"/>
                <a:cs typeface="Chalkboard" charset="0"/>
              </a:rPr>
              <a:t> </a:t>
            </a:r>
            <a:endParaRPr lang="en-US" sz="1600" baseline="30000" dirty="0" smtClean="0">
              <a:solidFill>
                <a:srgbClr val="0000FF"/>
              </a:solidFill>
              <a:latin typeface="Chalkboard" charset="0"/>
              <a:ea typeface="Chalkboard" charset="0"/>
              <a:cs typeface="Chalkboard" charset="0"/>
            </a:endParaRPr>
          </a:p>
        </p:txBody>
      </p:sp>
      <p:sp>
        <p:nvSpPr>
          <p:cNvPr id="30" name="Text Box 7"/>
          <p:cNvSpPr txBox="1">
            <a:spLocks noChangeArrowheads="1"/>
          </p:cNvSpPr>
          <p:nvPr/>
        </p:nvSpPr>
        <p:spPr bwMode="auto">
          <a:xfrm>
            <a:off x="3923928" y="1484784"/>
            <a:ext cx="2585119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 smtClean="0">
                <a:latin typeface="Chalkboard" charset="0"/>
                <a:ea typeface="Chalkboard" charset="0"/>
                <a:cs typeface="Chalkboard" charset="0"/>
              </a:rPr>
              <a:t>Input:  </a:t>
            </a:r>
            <a:r>
              <a:rPr lang="en-US" sz="1600" dirty="0" smtClean="0">
                <a:latin typeface="Chalkboard" charset="0"/>
                <a:ea typeface="Chalkboard" charset="0"/>
                <a:cs typeface="Chalkboard" charset="0"/>
                <a:sym typeface="Symbol"/>
              </a:rPr>
              <a:t>1</a:t>
            </a:r>
            <a:r>
              <a:rPr lang="en-US" sz="1600" baseline="30000" dirty="0" smtClean="0">
                <a:latin typeface="Chalkboard" charset="0"/>
                <a:ea typeface="Chalkboard" charset="0"/>
                <a:cs typeface="Chalkboard" charset="0"/>
                <a:sym typeface="Symbol"/>
              </a:rPr>
              <a:t>n</a:t>
            </a:r>
            <a:endParaRPr lang="en-US" sz="1600" baseline="30000" dirty="0" smtClean="0">
              <a:solidFill>
                <a:srgbClr val="0000FF"/>
              </a:solidFill>
              <a:latin typeface="Chalkboard" charset="0"/>
              <a:ea typeface="Chalkboard" charset="0"/>
              <a:cs typeface="Chalkboard" charset="0"/>
            </a:endParaRPr>
          </a:p>
        </p:txBody>
      </p:sp>
      <p:sp>
        <p:nvSpPr>
          <p:cNvPr id="31" name="Text Box 7"/>
          <p:cNvSpPr txBox="1">
            <a:spLocks noChangeArrowheads="1"/>
          </p:cNvSpPr>
          <p:nvPr/>
        </p:nvSpPr>
        <p:spPr bwMode="auto">
          <a:xfrm>
            <a:off x="3923928" y="2276872"/>
            <a:ext cx="539343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 smtClean="0">
                <a:latin typeface="Chalkboard" charset="0"/>
                <a:ea typeface="Chalkboard" charset="0"/>
                <a:cs typeface="Chalkboard" charset="0"/>
              </a:rPr>
              <a:t>Running time: O(Poly(n)); MUST be randomized</a:t>
            </a:r>
            <a:endParaRPr lang="en-US" sz="1600" baseline="30000" dirty="0" smtClean="0">
              <a:solidFill>
                <a:srgbClr val="0000FF"/>
              </a:solidFill>
              <a:latin typeface="Chalkboard" charset="0"/>
              <a:ea typeface="Chalkboard" charset="0"/>
              <a:cs typeface="Chalkboard" charset="0"/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1518829" y="3573016"/>
            <a:ext cx="783704" cy="504056"/>
            <a:chOff x="1763688" y="2708920"/>
            <a:chExt cx="783704" cy="504056"/>
          </a:xfrm>
        </p:grpSpPr>
        <p:sp>
          <p:nvSpPr>
            <p:cNvPr id="34" name="Rectangle 33"/>
            <p:cNvSpPr/>
            <p:nvPr/>
          </p:nvSpPr>
          <p:spPr>
            <a:xfrm>
              <a:off x="1763688" y="2708920"/>
              <a:ext cx="648072" cy="5040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halkboard" charset="0"/>
                <a:ea typeface="Chalkboard" charset="0"/>
                <a:cs typeface="Chalkboard" charset="0"/>
              </a:endParaRPr>
            </a:p>
          </p:txBody>
        </p:sp>
        <p:sp>
          <p:nvSpPr>
            <p:cNvPr id="35" name="Text Box 7"/>
            <p:cNvSpPr txBox="1">
              <a:spLocks noChangeArrowheads="1"/>
            </p:cNvSpPr>
            <p:nvPr/>
          </p:nvSpPr>
          <p:spPr bwMode="auto">
            <a:xfrm>
              <a:off x="1763688" y="2782089"/>
              <a:ext cx="783704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600" dirty="0" smtClean="0">
                  <a:latin typeface="Chalkboard" charset="0"/>
                  <a:ea typeface="Chalkboard" charset="0"/>
                  <a:cs typeface="Chalkboard" charset="0"/>
                </a:rPr>
                <a:t>Mac</a:t>
              </a:r>
              <a:endParaRPr lang="en-US" sz="1600" dirty="0" smtClean="0">
                <a:solidFill>
                  <a:srgbClr val="0000FF"/>
                </a:solidFill>
                <a:latin typeface="Chalkboard" charset="0"/>
                <a:ea typeface="Chalkboard" charset="0"/>
                <a:cs typeface="Chalkboard" charset="0"/>
              </a:endParaRPr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503548" y="3501008"/>
            <a:ext cx="1151271" cy="360040"/>
            <a:chOff x="503548" y="5733256"/>
            <a:chExt cx="1151271" cy="360040"/>
          </a:xfrm>
        </p:grpSpPr>
        <p:cxnSp>
          <p:nvCxnSpPr>
            <p:cNvPr id="36" name="Straight Arrow Connector 35"/>
            <p:cNvCxnSpPr/>
            <p:nvPr/>
          </p:nvCxnSpPr>
          <p:spPr>
            <a:xfrm>
              <a:off x="575556" y="6093296"/>
              <a:ext cx="943273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 Box 7"/>
            <p:cNvSpPr txBox="1">
              <a:spLocks noChangeArrowheads="1"/>
            </p:cNvSpPr>
            <p:nvPr/>
          </p:nvSpPr>
          <p:spPr bwMode="auto">
            <a:xfrm>
              <a:off x="503548" y="5733256"/>
              <a:ext cx="1151271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600" dirty="0">
                  <a:latin typeface="Chalkboard" charset="0"/>
                  <a:ea typeface="Chalkboard" charset="0"/>
                  <a:cs typeface="Chalkboard" charset="0"/>
                </a:rPr>
                <a:t>m</a:t>
              </a:r>
              <a:r>
                <a:rPr lang="en-US" sz="1600" dirty="0" smtClean="0">
                  <a:latin typeface="Chalkboard" charset="0"/>
                  <a:ea typeface="Chalkboard" charset="0"/>
                  <a:cs typeface="Chalkboard" charset="0"/>
                </a:rPr>
                <a:t> </a:t>
              </a:r>
              <a:r>
                <a:rPr lang="en-US" sz="1600" dirty="0" smtClean="0">
                  <a:latin typeface="Chalkboard" charset="0"/>
                  <a:ea typeface="Chalkboard" charset="0"/>
                  <a:cs typeface="Chalkboard" charset="0"/>
                  <a:sym typeface="Symbol"/>
                </a:rPr>
                <a:t>{0, </a:t>
              </a:r>
              <a:r>
                <a:rPr lang="en-US" sz="1600" dirty="0" smtClean="0">
                  <a:latin typeface="Chalkboard" charset="0"/>
                  <a:ea typeface="Chalkboard" charset="0"/>
                  <a:cs typeface="Chalkboard" charset="0"/>
                </a:rPr>
                <a:t>1}</a:t>
              </a:r>
              <a:r>
                <a:rPr lang="en-US" sz="1600" baseline="30000" dirty="0">
                  <a:latin typeface="Chalkboard" charset="0"/>
                  <a:ea typeface="Chalkboard" charset="0"/>
                  <a:cs typeface="Chalkboard" charset="0"/>
                </a:rPr>
                <a:t>*</a:t>
              </a:r>
              <a:endParaRPr lang="en-US" sz="1600" baseline="30000" dirty="0" smtClean="0">
                <a:solidFill>
                  <a:srgbClr val="0000FF"/>
                </a:solidFill>
                <a:latin typeface="Chalkboard" charset="0"/>
                <a:ea typeface="Chalkboard" charset="0"/>
                <a:cs typeface="Chalkboard" charset="0"/>
              </a:endParaRPr>
            </a:p>
          </p:txBody>
        </p:sp>
      </p:grpSp>
      <p:cxnSp>
        <p:nvCxnSpPr>
          <p:cNvPr id="38" name="Straight Arrow Connector 37"/>
          <p:cNvCxnSpPr/>
          <p:nvPr/>
        </p:nvCxnSpPr>
        <p:spPr>
          <a:xfrm>
            <a:off x="2166901" y="3861048"/>
            <a:ext cx="496887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 Box 7"/>
          <p:cNvSpPr txBox="1">
            <a:spLocks noChangeArrowheads="1"/>
          </p:cNvSpPr>
          <p:nvPr/>
        </p:nvSpPr>
        <p:spPr bwMode="auto">
          <a:xfrm>
            <a:off x="2159732" y="3522494"/>
            <a:ext cx="1476164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 smtClean="0">
                <a:latin typeface="Chalkboard" charset="0"/>
                <a:ea typeface="Chalkboard" charset="0"/>
                <a:cs typeface="Chalkboard" charset="0"/>
              </a:rPr>
              <a:t>Tag t</a:t>
            </a:r>
            <a:endParaRPr lang="en-US" sz="1600" baseline="30000" dirty="0" smtClean="0">
              <a:solidFill>
                <a:srgbClr val="0000FF"/>
              </a:solidFill>
              <a:latin typeface="Chalkboard" charset="0"/>
              <a:ea typeface="Chalkboard" charset="0"/>
              <a:cs typeface="Chalkboard" charset="0"/>
            </a:endParaRPr>
          </a:p>
        </p:txBody>
      </p:sp>
      <p:cxnSp>
        <p:nvCxnSpPr>
          <p:cNvPr id="42" name="Straight Arrow Connector 41"/>
          <p:cNvCxnSpPr/>
          <p:nvPr/>
        </p:nvCxnSpPr>
        <p:spPr>
          <a:xfrm>
            <a:off x="1799692" y="3068960"/>
            <a:ext cx="0" cy="51244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 Box 7"/>
          <p:cNvSpPr txBox="1">
            <a:spLocks noChangeArrowheads="1"/>
          </p:cNvSpPr>
          <p:nvPr/>
        </p:nvSpPr>
        <p:spPr bwMode="auto">
          <a:xfrm>
            <a:off x="1799692" y="3068960"/>
            <a:ext cx="468052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 smtClean="0">
                <a:latin typeface="Chalkboard" charset="0"/>
                <a:ea typeface="Chalkboard" charset="0"/>
                <a:cs typeface="Chalkboard" charset="0"/>
              </a:rPr>
              <a:t>k</a:t>
            </a:r>
            <a:endParaRPr lang="en-US" sz="1600" baseline="30000" dirty="0" smtClean="0">
              <a:solidFill>
                <a:srgbClr val="0000FF"/>
              </a:solidFill>
              <a:latin typeface="Chalkboard" charset="0"/>
              <a:ea typeface="Chalkboard" charset="0"/>
              <a:cs typeface="Chalkboard" charset="0"/>
            </a:endParaRPr>
          </a:p>
        </p:txBody>
      </p:sp>
      <p:grpSp>
        <p:nvGrpSpPr>
          <p:cNvPr id="52" name="Group 51"/>
          <p:cNvGrpSpPr/>
          <p:nvPr/>
        </p:nvGrpSpPr>
        <p:grpSpPr>
          <a:xfrm>
            <a:off x="1482825" y="5301208"/>
            <a:ext cx="783704" cy="504056"/>
            <a:chOff x="1763688" y="2708920"/>
            <a:chExt cx="783704" cy="504056"/>
          </a:xfrm>
        </p:grpSpPr>
        <p:sp>
          <p:nvSpPr>
            <p:cNvPr id="53" name="Rectangle 52"/>
            <p:cNvSpPr/>
            <p:nvPr/>
          </p:nvSpPr>
          <p:spPr>
            <a:xfrm>
              <a:off x="1763688" y="2708920"/>
              <a:ext cx="648072" cy="5040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halkboard" charset="0"/>
                <a:ea typeface="Chalkboard" charset="0"/>
                <a:cs typeface="Chalkboard" charset="0"/>
              </a:endParaRPr>
            </a:p>
          </p:txBody>
        </p:sp>
        <p:sp>
          <p:nvSpPr>
            <p:cNvPr id="54" name="Text Box 7"/>
            <p:cNvSpPr txBox="1">
              <a:spLocks noChangeArrowheads="1"/>
            </p:cNvSpPr>
            <p:nvPr/>
          </p:nvSpPr>
          <p:spPr bwMode="auto">
            <a:xfrm>
              <a:off x="1763688" y="2782089"/>
              <a:ext cx="783704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600" dirty="0" err="1" smtClean="0">
                  <a:latin typeface="Chalkboard" charset="0"/>
                  <a:ea typeface="Chalkboard" charset="0"/>
                  <a:cs typeface="Chalkboard" charset="0"/>
                </a:rPr>
                <a:t>Vrfy</a:t>
              </a:r>
              <a:endParaRPr lang="en-US" sz="1600" dirty="0" smtClean="0">
                <a:solidFill>
                  <a:srgbClr val="0000FF"/>
                </a:solidFill>
                <a:latin typeface="Chalkboard" charset="0"/>
                <a:ea typeface="Chalkboard" charset="0"/>
                <a:cs typeface="Chalkboard" charset="0"/>
              </a:endParaRPr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179512" y="5157192"/>
            <a:ext cx="1296144" cy="432048"/>
            <a:chOff x="359532" y="5661248"/>
            <a:chExt cx="1296144" cy="432048"/>
          </a:xfrm>
        </p:grpSpPr>
        <p:cxnSp>
          <p:nvCxnSpPr>
            <p:cNvPr id="56" name="Straight Arrow Connector 55"/>
            <p:cNvCxnSpPr/>
            <p:nvPr/>
          </p:nvCxnSpPr>
          <p:spPr>
            <a:xfrm>
              <a:off x="712403" y="6093296"/>
              <a:ext cx="943273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 Box 7"/>
            <p:cNvSpPr txBox="1">
              <a:spLocks noChangeArrowheads="1"/>
            </p:cNvSpPr>
            <p:nvPr/>
          </p:nvSpPr>
          <p:spPr bwMode="auto">
            <a:xfrm>
              <a:off x="359532" y="5661248"/>
              <a:ext cx="1296144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600" dirty="0">
                  <a:latin typeface="Chalkboard" charset="0"/>
                  <a:ea typeface="Chalkboard" charset="0"/>
                  <a:cs typeface="Chalkboard" charset="0"/>
                </a:rPr>
                <a:t>m</a:t>
              </a:r>
              <a:r>
                <a:rPr lang="en-US" sz="1600" dirty="0" smtClean="0">
                  <a:latin typeface="Chalkboard" charset="0"/>
                  <a:ea typeface="Chalkboard" charset="0"/>
                  <a:cs typeface="Chalkboard" charset="0"/>
                </a:rPr>
                <a:t> </a:t>
              </a:r>
              <a:r>
                <a:rPr lang="en-US" sz="1600" dirty="0" smtClean="0">
                  <a:latin typeface="Chalkboard" charset="0"/>
                  <a:ea typeface="Chalkboard" charset="0"/>
                  <a:cs typeface="Chalkboard" charset="0"/>
                  <a:sym typeface="Symbol"/>
                </a:rPr>
                <a:t>{0, </a:t>
              </a:r>
              <a:r>
                <a:rPr lang="en-US" sz="1600" dirty="0" smtClean="0">
                  <a:latin typeface="Chalkboard" charset="0"/>
                  <a:ea typeface="Chalkboard" charset="0"/>
                  <a:cs typeface="Chalkboard" charset="0"/>
                </a:rPr>
                <a:t>1}</a:t>
              </a:r>
              <a:r>
                <a:rPr lang="en-US" sz="1600" baseline="30000" dirty="0" smtClean="0">
                  <a:latin typeface="Chalkboard" charset="0"/>
                  <a:ea typeface="Chalkboard" charset="0"/>
                  <a:cs typeface="Chalkboard" charset="0"/>
                </a:rPr>
                <a:t>*</a:t>
              </a:r>
              <a:r>
                <a:rPr lang="en-US" sz="1600" dirty="0" smtClean="0">
                  <a:latin typeface="Chalkboard" charset="0"/>
                  <a:ea typeface="Chalkboard" charset="0"/>
                  <a:cs typeface="Chalkboard" charset="0"/>
                </a:rPr>
                <a:t>,</a:t>
              </a:r>
              <a:r>
                <a:rPr lang="en-US" sz="1600" baseline="30000" dirty="0" smtClean="0">
                  <a:latin typeface="Chalkboard" charset="0"/>
                  <a:ea typeface="Chalkboard" charset="0"/>
                  <a:cs typeface="Chalkboard" charset="0"/>
                </a:rPr>
                <a:t> </a:t>
              </a:r>
              <a:r>
                <a:rPr lang="en-US" sz="1600" dirty="0" smtClean="0">
                  <a:latin typeface="Chalkboard" charset="0"/>
                  <a:ea typeface="Chalkboard" charset="0"/>
                  <a:cs typeface="Chalkboard" charset="0"/>
                </a:rPr>
                <a:t>t</a:t>
              </a:r>
              <a:endParaRPr lang="en-US" sz="1600" dirty="0" smtClean="0">
                <a:solidFill>
                  <a:srgbClr val="0000FF"/>
                </a:solidFill>
                <a:latin typeface="Chalkboard" charset="0"/>
                <a:ea typeface="Chalkboard" charset="0"/>
                <a:cs typeface="Chalkboard" charset="0"/>
              </a:endParaRPr>
            </a:p>
          </p:txBody>
        </p:sp>
      </p:grpSp>
      <p:cxnSp>
        <p:nvCxnSpPr>
          <p:cNvPr id="58" name="Straight Arrow Connector 57"/>
          <p:cNvCxnSpPr/>
          <p:nvPr/>
        </p:nvCxnSpPr>
        <p:spPr>
          <a:xfrm>
            <a:off x="2130897" y="5589240"/>
            <a:ext cx="496887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 Box 7"/>
          <p:cNvSpPr txBox="1">
            <a:spLocks noChangeArrowheads="1"/>
          </p:cNvSpPr>
          <p:nvPr/>
        </p:nvSpPr>
        <p:spPr bwMode="auto">
          <a:xfrm>
            <a:off x="2231740" y="5250686"/>
            <a:ext cx="1476164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 smtClean="0">
                <a:latin typeface="Chalkboard" charset="0"/>
                <a:ea typeface="Chalkboard" charset="0"/>
                <a:cs typeface="Chalkboard" charset="0"/>
              </a:rPr>
              <a:t>0/1</a:t>
            </a:r>
            <a:endParaRPr lang="en-US" sz="1600" baseline="30000" dirty="0" smtClean="0">
              <a:solidFill>
                <a:srgbClr val="0000FF"/>
              </a:solidFill>
              <a:latin typeface="Chalkboard" charset="0"/>
              <a:ea typeface="Chalkboard" charset="0"/>
              <a:cs typeface="Chalkboard" charset="0"/>
            </a:endParaRPr>
          </a:p>
        </p:txBody>
      </p:sp>
      <p:cxnSp>
        <p:nvCxnSpPr>
          <p:cNvPr id="72" name="Straight Arrow Connector 71"/>
          <p:cNvCxnSpPr/>
          <p:nvPr/>
        </p:nvCxnSpPr>
        <p:spPr>
          <a:xfrm>
            <a:off x="1763688" y="4797152"/>
            <a:ext cx="0" cy="51244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 Box 7"/>
          <p:cNvSpPr txBox="1">
            <a:spLocks noChangeArrowheads="1"/>
          </p:cNvSpPr>
          <p:nvPr/>
        </p:nvSpPr>
        <p:spPr bwMode="auto">
          <a:xfrm>
            <a:off x="1763688" y="4797152"/>
            <a:ext cx="468052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 smtClean="0">
                <a:latin typeface="Chalkboard" charset="0"/>
                <a:ea typeface="Chalkboard" charset="0"/>
                <a:cs typeface="Chalkboard" charset="0"/>
              </a:rPr>
              <a:t>k</a:t>
            </a:r>
            <a:endParaRPr lang="en-US" sz="1600" baseline="30000" dirty="0" smtClean="0">
              <a:solidFill>
                <a:srgbClr val="0000FF"/>
              </a:solidFill>
              <a:latin typeface="Chalkboard" charset="0"/>
              <a:ea typeface="Chalkboard" charset="0"/>
              <a:cs typeface="Chalkboard" charset="0"/>
            </a:endParaRPr>
          </a:p>
        </p:txBody>
      </p:sp>
      <p:sp>
        <p:nvSpPr>
          <p:cNvPr id="99" name="Text Box 7"/>
          <p:cNvSpPr txBox="1">
            <a:spLocks noChangeArrowheads="1"/>
          </p:cNvSpPr>
          <p:nvPr/>
        </p:nvSpPr>
        <p:spPr bwMode="auto">
          <a:xfrm>
            <a:off x="2051720" y="5610726"/>
            <a:ext cx="1656184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 smtClean="0">
                <a:latin typeface="Chalkboard" charset="0"/>
                <a:ea typeface="Chalkboard" charset="0"/>
                <a:cs typeface="Chalkboard" charset="0"/>
              </a:rPr>
              <a:t>(Invalid/Valid)</a:t>
            </a:r>
            <a:endParaRPr lang="en-US" sz="1600" baseline="30000" dirty="0" smtClean="0">
              <a:solidFill>
                <a:srgbClr val="0000FF"/>
              </a:solidFill>
              <a:latin typeface="Chalkboard" charset="0"/>
              <a:ea typeface="Chalkboard" charset="0"/>
              <a:cs typeface="Chalkboard" charset="0"/>
            </a:endParaRPr>
          </a:p>
        </p:txBody>
      </p:sp>
      <p:sp>
        <p:nvSpPr>
          <p:cNvPr id="62" name="Text Box 7"/>
          <p:cNvSpPr txBox="1">
            <a:spLocks noChangeArrowheads="1"/>
          </p:cNvSpPr>
          <p:nvPr/>
        </p:nvSpPr>
        <p:spPr bwMode="auto">
          <a:xfrm>
            <a:off x="179512" y="1052736"/>
            <a:ext cx="8496944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457200" indent="-457200">
              <a:spcBef>
                <a:spcPct val="50000"/>
              </a:spcBef>
              <a:buFont typeface="+mj-lt"/>
              <a:buAutoNum type="arabicPeriod"/>
            </a:pPr>
            <a:r>
              <a:rPr lang="en-US" sz="2000" dirty="0" smtClean="0">
                <a:latin typeface="Chalkboard" charset="0"/>
                <a:ea typeface="Chalkboard" charset="0"/>
                <a:cs typeface="Chalkboard" charset="0"/>
              </a:rPr>
              <a:t>Key-generation Algorithm </a:t>
            </a:r>
            <a:r>
              <a:rPr lang="en-US" sz="2000" dirty="0" smtClean="0">
                <a:solidFill>
                  <a:srgbClr val="0000FF"/>
                </a:solidFill>
                <a:latin typeface="Chalkboard" charset="0"/>
                <a:ea typeface="Chalkboard" charset="0"/>
                <a:cs typeface="Chalkboard" charset="0"/>
              </a:rPr>
              <a:t>(Gen(1</a:t>
            </a:r>
            <a:r>
              <a:rPr lang="en-US" sz="2000" baseline="30000" dirty="0" smtClean="0">
                <a:solidFill>
                  <a:srgbClr val="0000FF"/>
                </a:solidFill>
                <a:latin typeface="Chalkboard" charset="0"/>
                <a:ea typeface="Chalkboard" charset="0"/>
                <a:cs typeface="Chalkboard" charset="0"/>
              </a:rPr>
              <a:t>n</a:t>
            </a:r>
            <a:r>
              <a:rPr lang="en-US" sz="2000" dirty="0" smtClean="0">
                <a:solidFill>
                  <a:srgbClr val="0000FF"/>
                </a:solidFill>
                <a:latin typeface="Chalkboard" charset="0"/>
                <a:ea typeface="Chalkboard" charset="0"/>
                <a:cs typeface="Chalkboard" charset="0"/>
              </a:rPr>
              <a:t>)):</a:t>
            </a:r>
          </a:p>
        </p:txBody>
      </p:sp>
      <p:sp>
        <p:nvSpPr>
          <p:cNvPr id="63" name="Text Box 7"/>
          <p:cNvSpPr txBox="1">
            <a:spLocks noChangeArrowheads="1"/>
          </p:cNvSpPr>
          <p:nvPr/>
        </p:nvSpPr>
        <p:spPr bwMode="auto">
          <a:xfrm>
            <a:off x="179512" y="2636912"/>
            <a:ext cx="8496944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457200" indent="-457200">
              <a:spcBef>
                <a:spcPct val="50000"/>
              </a:spcBef>
            </a:pPr>
            <a:r>
              <a:rPr lang="en-US" sz="2000" dirty="0" smtClean="0">
                <a:latin typeface="Chalkboard" charset="0"/>
                <a:ea typeface="Chalkboard" charset="0"/>
                <a:cs typeface="Chalkboard" charset="0"/>
              </a:rPr>
              <a:t>2. Tag Generation Algorithm </a:t>
            </a:r>
            <a:r>
              <a:rPr lang="en-US" sz="2000" dirty="0" smtClean="0">
                <a:solidFill>
                  <a:srgbClr val="0000FF"/>
                </a:solidFill>
                <a:latin typeface="Chalkboard" charset="0"/>
                <a:ea typeface="Chalkboard" charset="0"/>
                <a:cs typeface="Chalkboard" charset="0"/>
              </a:rPr>
              <a:t>(Mac</a:t>
            </a:r>
            <a:r>
              <a:rPr lang="en-US" sz="2000" baseline="-25000" dirty="0" smtClean="0">
                <a:solidFill>
                  <a:srgbClr val="0000FF"/>
                </a:solidFill>
                <a:latin typeface="Chalkboard" charset="0"/>
                <a:ea typeface="Chalkboard" charset="0"/>
                <a:cs typeface="Chalkboard" charset="0"/>
              </a:rPr>
              <a:t>k</a:t>
            </a:r>
            <a:r>
              <a:rPr lang="en-US" sz="2000" dirty="0" smtClean="0">
                <a:solidFill>
                  <a:srgbClr val="0000FF"/>
                </a:solidFill>
                <a:latin typeface="Chalkboard" charset="0"/>
                <a:ea typeface="Chalkboard" charset="0"/>
                <a:cs typeface="Chalkboard" charset="0"/>
              </a:rPr>
              <a:t>(m)); m from {0,1}*:</a:t>
            </a:r>
          </a:p>
        </p:txBody>
      </p:sp>
      <p:sp>
        <p:nvSpPr>
          <p:cNvPr id="64" name="Text Box 7"/>
          <p:cNvSpPr txBox="1">
            <a:spLocks noChangeArrowheads="1"/>
          </p:cNvSpPr>
          <p:nvPr/>
        </p:nvSpPr>
        <p:spPr bwMode="auto">
          <a:xfrm>
            <a:off x="179512" y="4293096"/>
            <a:ext cx="8496944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457200" indent="-457200">
              <a:spcBef>
                <a:spcPct val="50000"/>
              </a:spcBef>
            </a:pPr>
            <a:r>
              <a:rPr lang="en-US" sz="2000" dirty="0" smtClean="0">
                <a:latin typeface="Chalkboard" charset="0"/>
                <a:ea typeface="Chalkboard" charset="0"/>
                <a:cs typeface="Chalkboard" charset="0"/>
              </a:rPr>
              <a:t>3. Verification Algorithm </a:t>
            </a:r>
            <a:r>
              <a:rPr lang="en-US" sz="2000" dirty="0" smtClean="0">
                <a:solidFill>
                  <a:srgbClr val="0000FF"/>
                </a:solidFill>
                <a:latin typeface="Chalkboard" charset="0"/>
                <a:ea typeface="Chalkboard" charset="0"/>
                <a:cs typeface="Chalkboard" charset="0"/>
              </a:rPr>
              <a:t>(</a:t>
            </a:r>
            <a:r>
              <a:rPr lang="en-US" sz="2000" dirty="0" err="1" smtClean="0">
                <a:solidFill>
                  <a:srgbClr val="0000FF"/>
                </a:solidFill>
                <a:latin typeface="Chalkboard" charset="0"/>
                <a:ea typeface="Chalkboard" charset="0"/>
                <a:cs typeface="Chalkboard" charset="0"/>
              </a:rPr>
              <a:t>Vrfy</a:t>
            </a:r>
            <a:r>
              <a:rPr lang="en-US" sz="2000" baseline="-25000" dirty="0" err="1" smtClean="0">
                <a:solidFill>
                  <a:srgbClr val="0000FF"/>
                </a:solidFill>
                <a:latin typeface="Chalkboard" charset="0"/>
                <a:ea typeface="Chalkboard" charset="0"/>
                <a:cs typeface="Chalkboard" charset="0"/>
              </a:rPr>
              <a:t>k</a:t>
            </a:r>
            <a:r>
              <a:rPr lang="en-US" sz="2000" dirty="0" smtClean="0">
                <a:solidFill>
                  <a:srgbClr val="0000FF"/>
                </a:solidFill>
                <a:latin typeface="Chalkboard" charset="0"/>
                <a:ea typeface="Chalkboard" charset="0"/>
                <a:cs typeface="Chalkboard" charset="0"/>
              </a:rPr>
              <a:t>(</a:t>
            </a:r>
            <a:r>
              <a:rPr lang="en-US" sz="2000" dirty="0" err="1" smtClean="0">
                <a:solidFill>
                  <a:srgbClr val="0000FF"/>
                </a:solidFill>
                <a:latin typeface="Chalkboard" charset="0"/>
                <a:ea typeface="Chalkboard" charset="0"/>
                <a:cs typeface="Chalkboard" charset="0"/>
              </a:rPr>
              <a:t>m,t</a:t>
            </a:r>
            <a:r>
              <a:rPr lang="en-US" sz="2000" dirty="0" smtClean="0">
                <a:solidFill>
                  <a:srgbClr val="0000FF"/>
                </a:solidFill>
                <a:latin typeface="Chalkboard" charset="0"/>
                <a:ea typeface="Chalkboard" charset="0"/>
                <a:cs typeface="Chalkboard" charset="0"/>
              </a:rPr>
              <a:t>)):</a:t>
            </a:r>
          </a:p>
        </p:txBody>
      </p:sp>
      <p:sp>
        <p:nvSpPr>
          <p:cNvPr id="65" name="Text Box 7"/>
          <p:cNvSpPr txBox="1">
            <a:spLocks noChangeArrowheads="1"/>
          </p:cNvSpPr>
          <p:nvPr/>
        </p:nvSpPr>
        <p:spPr bwMode="auto">
          <a:xfrm>
            <a:off x="3923928" y="3471972"/>
            <a:ext cx="5580112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 smtClean="0">
                <a:latin typeface="Chalkboard" charset="0"/>
                <a:ea typeface="Chalkboard" charset="0"/>
                <a:cs typeface="Chalkboard" charset="0"/>
              </a:rPr>
              <a:t>Output: Tag t</a:t>
            </a:r>
            <a:endParaRPr lang="en-US" sz="1600" baseline="30000" dirty="0" smtClean="0">
              <a:solidFill>
                <a:srgbClr val="0000FF"/>
              </a:solidFill>
              <a:latin typeface="Chalkboard" charset="0"/>
              <a:ea typeface="Chalkboard" charset="0"/>
              <a:cs typeface="Chalkboard" charset="0"/>
            </a:endParaRPr>
          </a:p>
        </p:txBody>
      </p:sp>
      <p:sp>
        <p:nvSpPr>
          <p:cNvPr id="66" name="Text Box 7"/>
          <p:cNvSpPr txBox="1">
            <a:spLocks noChangeArrowheads="1"/>
          </p:cNvSpPr>
          <p:nvPr/>
        </p:nvSpPr>
        <p:spPr bwMode="auto">
          <a:xfrm>
            <a:off x="3923928" y="3090446"/>
            <a:ext cx="2585119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 smtClean="0">
                <a:latin typeface="Chalkboard" charset="0"/>
                <a:ea typeface="Chalkboard" charset="0"/>
                <a:cs typeface="Chalkboard" charset="0"/>
              </a:rPr>
              <a:t>Input:  </a:t>
            </a:r>
            <a:r>
              <a:rPr lang="en-US" sz="1600" dirty="0" err="1" smtClean="0">
                <a:latin typeface="Chalkboard" charset="0"/>
                <a:ea typeface="Chalkboard" charset="0"/>
                <a:cs typeface="Chalkboard" charset="0"/>
                <a:sym typeface="Symbol"/>
              </a:rPr>
              <a:t>m,k</a:t>
            </a:r>
            <a:endParaRPr lang="en-US" sz="1600" baseline="30000" dirty="0" smtClean="0">
              <a:solidFill>
                <a:srgbClr val="0000FF"/>
              </a:solidFill>
              <a:latin typeface="Chalkboard" charset="0"/>
              <a:ea typeface="Chalkboard" charset="0"/>
              <a:cs typeface="Chalkboard" charset="0"/>
            </a:endParaRPr>
          </a:p>
        </p:txBody>
      </p:sp>
      <p:sp>
        <p:nvSpPr>
          <p:cNvPr id="67" name="Text Box 7"/>
          <p:cNvSpPr txBox="1">
            <a:spLocks noChangeArrowheads="1"/>
          </p:cNvSpPr>
          <p:nvPr/>
        </p:nvSpPr>
        <p:spPr bwMode="auto">
          <a:xfrm>
            <a:off x="3923928" y="3882534"/>
            <a:ext cx="539343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 smtClean="0">
                <a:latin typeface="Chalkboard" charset="0"/>
                <a:ea typeface="Chalkboard" charset="0"/>
                <a:cs typeface="Chalkboard" charset="0"/>
              </a:rPr>
              <a:t>Running time: O(Poly(n));  Deterministic/Randomized</a:t>
            </a:r>
            <a:endParaRPr lang="en-US" sz="1600" baseline="30000" dirty="0" smtClean="0">
              <a:solidFill>
                <a:srgbClr val="0000FF"/>
              </a:solidFill>
              <a:latin typeface="Chalkboard" charset="0"/>
              <a:ea typeface="Chalkboard" charset="0"/>
              <a:cs typeface="Chalkboard" charset="0"/>
            </a:endParaRPr>
          </a:p>
        </p:txBody>
      </p:sp>
      <p:sp>
        <p:nvSpPr>
          <p:cNvPr id="68" name="Text Box 7"/>
          <p:cNvSpPr txBox="1">
            <a:spLocks noChangeArrowheads="1"/>
          </p:cNvSpPr>
          <p:nvPr/>
        </p:nvSpPr>
        <p:spPr bwMode="auto">
          <a:xfrm>
            <a:off x="3923928" y="5200164"/>
            <a:ext cx="5580112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 smtClean="0">
                <a:latin typeface="Chalkboard" charset="0"/>
                <a:ea typeface="Chalkboard" charset="0"/>
                <a:cs typeface="Chalkboard" charset="0"/>
              </a:rPr>
              <a:t>Output: 0/1</a:t>
            </a:r>
            <a:endParaRPr lang="en-US" sz="1600" baseline="30000" dirty="0" smtClean="0">
              <a:solidFill>
                <a:srgbClr val="0000FF"/>
              </a:solidFill>
              <a:latin typeface="Chalkboard" charset="0"/>
              <a:ea typeface="Chalkboard" charset="0"/>
              <a:cs typeface="Chalkboard" charset="0"/>
            </a:endParaRPr>
          </a:p>
        </p:txBody>
      </p:sp>
      <p:sp>
        <p:nvSpPr>
          <p:cNvPr id="69" name="Text Box 7"/>
          <p:cNvSpPr txBox="1">
            <a:spLocks noChangeArrowheads="1"/>
          </p:cNvSpPr>
          <p:nvPr/>
        </p:nvSpPr>
        <p:spPr bwMode="auto">
          <a:xfrm>
            <a:off x="3923928" y="4818638"/>
            <a:ext cx="2585119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 smtClean="0">
                <a:latin typeface="Chalkboard" charset="0"/>
                <a:ea typeface="Chalkboard" charset="0"/>
                <a:cs typeface="Chalkboard" charset="0"/>
              </a:rPr>
              <a:t>Input:  (</a:t>
            </a:r>
            <a:r>
              <a:rPr lang="en-US" sz="1600" dirty="0" err="1" smtClean="0">
                <a:latin typeface="Chalkboard" charset="0"/>
                <a:ea typeface="Chalkboard" charset="0"/>
                <a:cs typeface="Chalkboard" charset="0"/>
                <a:sym typeface="Symbol"/>
              </a:rPr>
              <a:t>m,t</a:t>
            </a:r>
            <a:r>
              <a:rPr lang="en-US" sz="1600" dirty="0" smtClean="0">
                <a:latin typeface="Chalkboard" charset="0"/>
                <a:ea typeface="Chalkboard" charset="0"/>
                <a:cs typeface="Chalkboard" charset="0"/>
                <a:sym typeface="Symbol"/>
              </a:rPr>
              <a:t>),k</a:t>
            </a:r>
            <a:endParaRPr lang="en-US" sz="1600" baseline="30000" dirty="0" smtClean="0">
              <a:solidFill>
                <a:srgbClr val="0000FF"/>
              </a:solidFill>
              <a:latin typeface="Chalkboard" charset="0"/>
              <a:ea typeface="Chalkboard" charset="0"/>
              <a:cs typeface="Chalkboard" charset="0"/>
            </a:endParaRPr>
          </a:p>
        </p:txBody>
      </p:sp>
      <p:sp>
        <p:nvSpPr>
          <p:cNvPr id="70" name="Text Box 7"/>
          <p:cNvSpPr txBox="1">
            <a:spLocks noChangeArrowheads="1"/>
          </p:cNvSpPr>
          <p:nvPr/>
        </p:nvSpPr>
        <p:spPr bwMode="auto">
          <a:xfrm>
            <a:off x="3923928" y="5610726"/>
            <a:ext cx="539343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 smtClean="0">
                <a:latin typeface="Chalkboard" charset="0"/>
                <a:ea typeface="Chalkboard" charset="0"/>
                <a:cs typeface="Chalkboard" charset="0"/>
              </a:rPr>
              <a:t>Running time: O(Poly(n));  Deterministic (usually)</a:t>
            </a:r>
            <a:endParaRPr lang="en-US" sz="1600" baseline="30000" dirty="0" smtClean="0">
              <a:solidFill>
                <a:srgbClr val="0000FF"/>
              </a:solidFill>
              <a:latin typeface="Chalkboard" charset="0"/>
              <a:ea typeface="Chalkboard" charset="0"/>
              <a:cs typeface="Chalkboard" charset="0"/>
            </a:endParaRPr>
          </a:p>
        </p:txBody>
      </p:sp>
      <p:sp>
        <p:nvSpPr>
          <p:cNvPr id="47" name="日期占位符 5"/>
          <p:cNvSpPr>
            <a:spLocks noGrp="1"/>
          </p:cNvSpPr>
          <p:nvPr>
            <p:ph type="dt" sz="half" idx="10"/>
          </p:nvPr>
        </p:nvSpPr>
        <p:spPr>
          <a:xfrm>
            <a:off x="11088" y="6396525"/>
            <a:ext cx="2133600" cy="268139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1200" smtClean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rPr>
              <a:t>Thur, 11/10/2018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48" name="页脚占位符 9"/>
          <p:cNvSpPr>
            <a:spLocks noGrp="1"/>
          </p:cNvSpPr>
          <p:nvPr>
            <p:ph type="ftr" sz="quarter" idx="11"/>
          </p:nvPr>
        </p:nvSpPr>
        <p:spPr>
          <a:xfrm>
            <a:off x="3124200" y="6381328"/>
            <a:ext cx="2895600" cy="268139"/>
          </a:xfrm>
        </p:spPr>
        <p:txBody>
          <a:bodyPr/>
          <a:lstStyle/>
          <a:p>
            <a:pPr>
              <a:defRPr/>
            </a:pPr>
            <a:r>
              <a:rPr lang="en-US" sz="1200" smtClean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rPr>
              <a:t>S8101034Q-Modern Cryptography-Lect9.2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49" name="灯片编号占位符 10"/>
          <p:cNvSpPr>
            <a:spLocks noGrp="1"/>
          </p:cNvSpPr>
          <p:nvPr>
            <p:ph type="sldNum" sz="quarter" idx="12"/>
          </p:nvPr>
        </p:nvSpPr>
        <p:spPr>
          <a:xfrm>
            <a:off x="8507395" y="6398261"/>
            <a:ext cx="514400" cy="268139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dirty="0" smtClean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rPr>
              <a:t>6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0387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8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6" grpId="0"/>
      <p:bldP spid="29" grpId="0"/>
      <p:bldP spid="30" grpId="0"/>
      <p:bldP spid="31" grpId="0"/>
      <p:bldP spid="39" grpId="0"/>
      <p:bldP spid="43" grpId="0"/>
      <p:bldP spid="59" grpId="0"/>
      <p:bldP spid="73" grpId="0"/>
      <p:bldP spid="99" grpId="0"/>
      <p:bldP spid="62" grpId="0"/>
      <p:bldP spid="63" grpId="0"/>
      <p:bldP spid="64" grpId="0"/>
      <p:bldP spid="65" grpId="0"/>
      <p:bldP spid="66" grpId="0"/>
      <p:bldP spid="67" grpId="0"/>
      <p:bldP spid="68" grpId="0"/>
      <p:bldP spid="69" grpId="0"/>
      <p:bldP spid="7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2"/>
          <p:cNvSpPr txBox="1">
            <a:spLocks noChangeArrowheads="1"/>
          </p:cNvSpPr>
          <p:nvPr/>
        </p:nvSpPr>
        <p:spPr>
          <a:xfrm>
            <a:off x="-324544" y="-27384"/>
            <a:ext cx="9541122" cy="648072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3800" kern="0" dirty="0" smtClean="0">
                <a:solidFill>
                  <a:srgbClr val="009900"/>
                </a:solidFill>
                <a:latin typeface="Chalkboard" charset="0"/>
                <a:ea typeface="Chalkboard" charset="0"/>
                <a:cs typeface="Chalkboard" charset="0"/>
              </a:rPr>
              <a:t>  Syntax of MAC</a:t>
            </a:r>
            <a:endParaRPr lang="en-US" sz="3800" kern="0" dirty="0">
              <a:solidFill>
                <a:srgbClr val="009900"/>
              </a:solidFill>
              <a:latin typeface="Chalkboard" charset="0"/>
              <a:ea typeface="Chalkboard" charset="0"/>
              <a:cs typeface="Chalkboard" charset="0"/>
            </a:endParaRPr>
          </a:p>
        </p:txBody>
      </p:sp>
      <p:sp>
        <p:nvSpPr>
          <p:cNvPr id="15" name="Text Box 7"/>
          <p:cNvSpPr txBox="1">
            <a:spLocks noChangeArrowheads="1"/>
          </p:cNvSpPr>
          <p:nvPr/>
        </p:nvSpPr>
        <p:spPr bwMode="auto">
          <a:xfrm>
            <a:off x="107504" y="836712"/>
            <a:ext cx="903649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457200" indent="-457200">
              <a:spcBef>
                <a:spcPct val="50000"/>
              </a:spcBef>
              <a:buFont typeface="Arial" pitchFamily="34" charset="0"/>
              <a:buChar char="•"/>
            </a:pPr>
            <a:r>
              <a:rPr lang="en-US" sz="2000" dirty="0" smtClean="0">
                <a:latin typeface="Chalkboard" charset="0"/>
                <a:ea typeface="Chalkboard" charset="0"/>
                <a:cs typeface="Chalkboard" charset="0"/>
              </a:rPr>
              <a:t>Any MAC defines the following </a:t>
            </a:r>
            <a:r>
              <a:rPr lang="en-US" sz="2000" dirty="0" smtClean="0">
                <a:solidFill>
                  <a:srgbClr val="0000FF"/>
                </a:solidFill>
                <a:latin typeface="Chalkboard" charset="0"/>
                <a:ea typeface="Chalkboard" charset="0"/>
                <a:cs typeface="Chalkboard" charset="0"/>
              </a:rPr>
              <a:t>three space </a:t>
            </a:r>
            <a:r>
              <a:rPr lang="en-US" sz="2000" dirty="0" smtClean="0">
                <a:latin typeface="Chalkboard" charset="0"/>
                <a:ea typeface="Chalkboard" charset="0"/>
                <a:cs typeface="Chalkboard" charset="0"/>
              </a:rPr>
              <a:t>(sets):</a:t>
            </a:r>
            <a:endParaRPr lang="en-US" sz="2000" dirty="0" smtClean="0">
              <a:solidFill>
                <a:srgbClr val="0000FF"/>
              </a:solidFill>
              <a:latin typeface="Chalkboard" charset="0"/>
              <a:ea typeface="Chalkboard" charset="0"/>
              <a:cs typeface="Chalkboard" charset="0"/>
            </a:endParaRPr>
          </a:p>
        </p:txBody>
      </p:sp>
      <p:sp>
        <p:nvSpPr>
          <p:cNvPr id="46" name="Text Box 7"/>
          <p:cNvSpPr txBox="1">
            <a:spLocks noChangeArrowheads="1"/>
          </p:cNvSpPr>
          <p:nvPr/>
        </p:nvSpPr>
        <p:spPr bwMode="auto">
          <a:xfrm>
            <a:off x="619672" y="1699011"/>
            <a:ext cx="8496944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457200" indent="-457200">
              <a:spcBef>
                <a:spcPct val="50000"/>
              </a:spcBef>
              <a:buFont typeface="Wingdings" pitchFamily="2" charset="2"/>
              <a:buChar char="Ø"/>
            </a:pPr>
            <a:r>
              <a:rPr lang="en-US" sz="1600" dirty="0" smtClean="0">
                <a:latin typeface="Chalkboard" charset="0"/>
                <a:ea typeface="Chalkboard" charset="0"/>
                <a:cs typeface="Chalkboard" charset="0"/>
              </a:rPr>
              <a:t>Set of all possible keys output by algorithm Gen</a:t>
            </a:r>
            <a:endParaRPr lang="en-US" sz="1600" dirty="0" smtClean="0">
              <a:solidFill>
                <a:srgbClr val="0000FF"/>
              </a:solidFill>
              <a:latin typeface="Chalkboard" charset="0"/>
              <a:ea typeface="Chalkboard" charset="0"/>
              <a:cs typeface="Chalkboard" charset="0"/>
            </a:endParaRPr>
          </a:p>
        </p:txBody>
      </p:sp>
      <p:sp>
        <p:nvSpPr>
          <p:cNvPr id="39" name="Text Box 7"/>
          <p:cNvSpPr txBox="1">
            <a:spLocks noChangeArrowheads="1"/>
          </p:cNvSpPr>
          <p:nvPr/>
        </p:nvSpPr>
        <p:spPr bwMode="auto">
          <a:xfrm>
            <a:off x="323528" y="1301044"/>
            <a:ext cx="331236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457200" indent="-457200">
              <a:spcBef>
                <a:spcPct val="50000"/>
              </a:spcBef>
              <a:buFont typeface="+mj-lt"/>
              <a:buAutoNum type="arabicPeriod"/>
            </a:pPr>
            <a:r>
              <a:rPr lang="en-US" sz="2000" dirty="0" smtClean="0">
                <a:latin typeface="Chalkboard" charset="0"/>
                <a:ea typeface="Chalkboard" charset="0"/>
                <a:cs typeface="Chalkboard" charset="0"/>
              </a:rPr>
              <a:t>Key space (</a:t>
            </a:r>
            <a:r>
              <a:rPr lang="en-US" sz="2000" dirty="0" smtClean="0">
                <a:latin typeface="Brush Script MT" charset="0"/>
                <a:ea typeface="Brush Script MT" charset="0"/>
                <a:cs typeface="Brush Script MT" charset="0"/>
              </a:rPr>
              <a:t>K</a:t>
            </a:r>
            <a:r>
              <a:rPr lang="en-US" sz="2000" dirty="0" smtClean="0">
                <a:latin typeface="Chalkboard" charset="0"/>
                <a:ea typeface="Chalkboard" charset="0"/>
                <a:cs typeface="Chalkboard" charset="0"/>
              </a:rPr>
              <a:t>):</a:t>
            </a:r>
          </a:p>
        </p:txBody>
      </p:sp>
      <p:sp>
        <p:nvSpPr>
          <p:cNvPr id="26" name="Text Box 7"/>
          <p:cNvSpPr txBox="1">
            <a:spLocks noChangeArrowheads="1"/>
          </p:cNvSpPr>
          <p:nvPr/>
        </p:nvSpPr>
        <p:spPr bwMode="auto">
          <a:xfrm>
            <a:off x="323528" y="2127138"/>
            <a:ext cx="662473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457200" indent="-457200">
              <a:spcBef>
                <a:spcPct val="50000"/>
              </a:spcBef>
            </a:pPr>
            <a:r>
              <a:rPr lang="en-US" sz="2000" dirty="0" smtClean="0">
                <a:latin typeface="Chalkboard" charset="0"/>
                <a:ea typeface="Chalkboard" charset="0"/>
                <a:cs typeface="Chalkboard" charset="0"/>
              </a:rPr>
              <a:t>2.  Plain-text (message) space (</a:t>
            </a:r>
            <a:r>
              <a:rPr lang="en-US" sz="2000" dirty="0" smtClean="0">
                <a:latin typeface="Brush Script MT" charset="0"/>
                <a:ea typeface="Brush Script MT" charset="0"/>
                <a:cs typeface="Brush Script MT" charset="0"/>
              </a:rPr>
              <a:t>M</a:t>
            </a:r>
            <a:r>
              <a:rPr lang="en-US" sz="2000" dirty="0" smtClean="0">
                <a:latin typeface="Chalkboard" charset="0"/>
                <a:ea typeface="Chalkboard" charset="0"/>
                <a:cs typeface="Chalkboard" charset="0"/>
              </a:rPr>
              <a:t>):</a:t>
            </a:r>
          </a:p>
        </p:txBody>
      </p:sp>
      <p:sp>
        <p:nvSpPr>
          <p:cNvPr id="29" name="Text Box 7"/>
          <p:cNvSpPr txBox="1">
            <a:spLocks noChangeArrowheads="1"/>
          </p:cNvSpPr>
          <p:nvPr/>
        </p:nvSpPr>
        <p:spPr bwMode="auto">
          <a:xfrm>
            <a:off x="619672" y="2616821"/>
            <a:ext cx="8496944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457200" indent="-457200">
              <a:spcBef>
                <a:spcPct val="50000"/>
              </a:spcBef>
              <a:buFont typeface="Wingdings" pitchFamily="2" charset="2"/>
              <a:buChar char="Ø"/>
            </a:pPr>
            <a:r>
              <a:rPr lang="en-US" sz="1600" dirty="0" smtClean="0">
                <a:latin typeface="Chalkboard" charset="0"/>
                <a:ea typeface="Chalkboard" charset="0"/>
                <a:cs typeface="Chalkboard" charset="0"/>
              </a:rPr>
              <a:t>Set of all possible “legal” message (i.e. those supported by Mac)</a:t>
            </a:r>
            <a:endParaRPr lang="en-US" sz="1600" dirty="0" smtClean="0">
              <a:solidFill>
                <a:srgbClr val="0000FF"/>
              </a:solidFill>
              <a:latin typeface="Chalkboard" charset="0"/>
              <a:ea typeface="Chalkboard" charset="0"/>
              <a:cs typeface="Chalkboard" charset="0"/>
            </a:endParaRPr>
          </a:p>
        </p:txBody>
      </p:sp>
      <p:sp>
        <p:nvSpPr>
          <p:cNvPr id="31" name="Text Box 7"/>
          <p:cNvSpPr txBox="1">
            <a:spLocks noChangeArrowheads="1"/>
          </p:cNvSpPr>
          <p:nvPr/>
        </p:nvSpPr>
        <p:spPr bwMode="auto">
          <a:xfrm>
            <a:off x="323528" y="3039690"/>
            <a:ext cx="662473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457200" indent="-457200">
              <a:spcBef>
                <a:spcPct val="50000"/>
              </a:spcBef>
            </a:pPr>
            <a:r>
              <a:rPr lang="en-US" sz="2000" dirty="0" smtClean="0">
                <a:latin typeface="Chalkboard" charset="0"/>
                <a:ea typeface="Chalkboard" charset="0"/>
                <a:cs typeface="Chalkboard" charset="0"/>
              </a:rPr>
              <a:t>3.  Tag space (</a:t>
            </a:r>
            <a:r>
              <a:rPr lang="en-US" sz="2000" dirty="0" smtClean="0">
                <a:latin typeface="Brush Script MT" charset="0"/>
                <a:ea typeface="Brush Script MT" charset="0"/>
                <a:cs typeface="Brush Script MT" charset="0"/>
              </a:rPr>
              <a:t>T</a:t>
            </a:r>
            <a:r>
              <a:rPr lang="en-US" sz="2000" dirty="0" smtClean="0">
                <a:latin typeface="Chalkboard" charset="0"/>
                <a:ea typeface="Chalkboard" charset="0"/>
                <a:cs typeface="Chalkboard" charset="0"/>
              </a:rPr>
              <a:t>):</a:t>
            </a:r>
          </a:p>
        </p:txBody>
      </p:sp>
      <p:sp>
        <p:nvSpPr>
          <p:cNvPr id="35" name="Text Box 7"/>
          <p:cNvSpPr txBox="1">
            <a:spLocks noChangeArrowheads="1"/>
          </p:cNvSpPr>
          <p:nvPr/>
        </p:nvSpPr>
        <p:spPr bwMode="auto">
          <a:xfrm>
            <a:off x="619672" y="3548071"/>
            <a:ext cx="8496944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457200" indent="-457200">
              <a:spcBef>
                <a:spcPct val="50000"/>
              </a:spcBef>
              <a:buFont typeface="Wingdings" pitchFamily="2" charset="2"/>
              <a:buChar char="Ø"/>
            </a:pPr>
            <a:r>
              <a:rPr lang="en-US" sz="1600" dirty="0" smtClean="0">
                <a:latin typeface="Chalkboard" charset="0"/>
                <a:ea typeface="Chalkboard" charset="0"/>
                <a:cs typeface="Chalkboard" charset="0"/>
              </a:rPr>
              <a:t>Set of all tags output by algorithm Mac</a:t>
            </a:r>
            <a:endParaRPr lang="en-US" sz="1600" dirty="0" smtClean="0">
              <a:solidFill>
                <a:srgbClr val="0000FF"/>
              </a:solidFill>
              <a:latin typeface="Chalkboard" charset="0"/>
              <a:ea typeface="Chalkboard" charset="0"/>
              <a:cs typeface="Chalkboard" charset="0"/>
            </a:endParaRPr>
          </a:p>
        </p:txBody>
      </p:sp>
      <p:sp>
        <p:nvSpPr>
          <p:cNvPr id="36" name="Text Box 7"/>
          <p:cNvSpPr txBox="1">
            <a:spLocks noChangeArrowheads="1"/>
          </p:cNvSpPr>
          <p:nvPr/>
        </p:nvSpPr>
        <p:spPr bwMode="auto">
          <a:xfrm>
            <a:off x="619672" y="3982259"/>
            <a:ext cx="8496944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457200" indent="-457200">
              <a:spcBef>
                <a:spcPct val="50000"/>
              </a:spcBef>
              <a:buFont typeface="Wingdings" pitchFamily="2" charset="2"/>
              <a:buChar char="Ø"/>
            </a:pPr>
            <a:r>
              <a:rPr lang="en-US" sz="1600" dirty="0" smtClean="0">
                <a:latin typeface="Chalkboard" charset="0"/>
                <a:ea typeface="Chalkboard" charset="0"/>
                <a:cs typeface="Chalkboard" charset="0"/>
              </a:rPr>
              <a:t>The sets  </a:t>
            </a:r>
            <a:r>
              <a:rPr lang="en-US" sz="1600" dirty="0" smtClean="0">
                <a:latin typeface="Brush Script MT" panose="03060802040406070304" pitchFamily="66" charset="0"/>
                <a:ea typeface="Chalkboard" charset="0"/>
                <a:cs typeface="Chalkboard" charset="0"/>
              </a:rPr>
              <a:t>M</a:t>
            </a:r>
            <a:r>
              <a:rPr lang="en-US" sz="1600" dirty="0" smtClean="0">
                <a:latin typeface="Chalkboard" charset="0"/>
                <a:ea typeface="Chalkboard" charset="0"/>
                <a:cs typeface="Chalkboard" charset="0"/>
              </a:rPr>
              <a:t> and  </a:t>
            </a:r>
            <a:r>
              <a:rPr lang="en-US" sz="1600" dirty="0" smtClean="0">
                <a:latin typeface="Brush Script MT" panose="03060802040406070304" pitchFamily="66" charset="0"/>
                <a:ea typeface="Chalkboard" charset="0"/>
                <a:cs typeface="Chalkboard" charset="0"/>
              </a:rPr>
              <a:t>K</a:t>
            </a:r>
            <a:r>
              <a:rPr lang="en-US" sz="1600" dirty="0" smtClean="0">
                <a:latin typeface="Chalkboard" charset="0"/>
                <a:ea typeface="Chalkboard" charset="0"/>
                <a:cs typeface="Chalkboard" charset="0"/>
              </a:rPr>
              <a:t> </a:t>
            </a:r>
            <a:r>
              <a:rPr lang="en-US" sz="1600" dirty="0" smtClean="0">
                <a:solidFill>
                  <a:srgbClr val="0000FF"/>
                </a:solidFill>
                <a:latin typeface="Chalkboard" charset="0"/>
                <a:ea typeface="Chalkboard" charset="0"/>
                <a:cs typeface="Chalkboard" charset="0"/>
              </a:rPr>
              <a:t>together define </a:t>
            </a:r>
            <a:r>
              <a:rPr lang="en-US" sz="1600" dirty="0" smtClean="0">
                <a:latin typeface="Chalkboard" charset="0"/>
                <a:ea typeface="Chalkboard" charset="0"/>
                <a:cs typeface="Chalkboard" charset="0"/>
              </a:rPr>
              <a:t>the set </a:t>
            </a:r>
            <a:r>
              <a:rPr lang="en-US" sz="1600" dirty="0" smtClean="0">
                <a:latin typeface="Brush Script MT" panose="03060802040406070304" pitchFamily="66" charset="0"/>
                <a:ea typeface="Chalkboard" charset="0"/>
                <a:cs typeface="Chalkboard" charset="0"/>
              </a:rPr>
              <a:t>T</a:t>
            </a:r>
            <a:endParaRPr lang="en-US" sz="1600" dirty="0" smtClean="0">
              <a:solidFill>
                <a:srgbClr val="0000FF"/>
              </a:solidFill>
              <a:latin typeface="Brush Script MT" panose="03060802040406070304" pitchFamily="66" charset="0"/>
              <a:ea typeface="Chalkboard" charset="0"/>
              <a:cs typeface="Chalkboard" charset="0"/>
            </a:endParaRPr>
          </a:p>
        </p:txBody>
      </p:sp>
      <p:sp>
        <p:nvSpPr>
          <p:cNvPr id="44" name="Text Box 7"/>
          <p:cNvSpPr txBox="1">
            <a:spLocks noChangeArrowheads="1"/>
          </p:cNvSpPr>
          <p:nvPr/>
        </p:nvSpPr>
        <p:spPr bwMode="auto">
          <a:xfrm>
            <a:off x="109836" y="4425272"/>
            <a:ext cx="903649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457200" indent="-457200">
              <a:spcBef>
                <a:spcPct val="50000"/>
              </a:spcBef>
              <a:buFont typeface="Arial" pitchFamily="34" charset="0"/>
              <a:buChar char="•"/>
            </a:pPr>
            <a:r>
              <a:rPr lang="en-US" sz="2000" dirty="0" smtClean="0">
                <a:latin typeface="Chalkboard" charset="0"/>
                <a:ea typeface="Chalkboard" charset="0"/>
                <a:cs typeface="Chalkboard" charset="0"/>
              </a:rPr>
              <a:t>Any MAC is defined by specifying (Gen, Mac, </a:t>
            </a:r>
            <a:r>
              <a:rPr lang="en-US" sz="2000" dirty="0" err="1" smtClean="0">
                <a:latin typeface="Chalkboard" charset="0"/>
                <a:ea typeface="Chalkboard" charset="0"/>
                <a:cs typeface="Chalkboard" charset="0"/>
              </a:rPr>
              <a:t>Vrfy</a:t>
            </a:r>
            <a:r>
              <a:rPr lang="en-US" sz="2000" dirty="0" smtClean="0">
                <a:latin typeface="Chalkboard" charset="0"/>
                <a:ea typeface="Chalkboard" charset="0"/>
                <a:cs typeface="Chalkboard" charset="0"/>
              </a:rPr>
              <a:t>) and </a:t>
            </a:r>
            <a:r>
              <a:rPr lang="en-US" sz="2000" dirty="0" smtClean="0">
                <a:latin typeface="Brush Script MT" charset="0"/>
                <a:ea typeface="Brush Script MT" charset="0"/>
                <a:cs typeface="Brush Script MT" charset="0"/>
              </a:rPr>
              <a:t>M</a:t>
            </a:r>
            <a:endParaRPr lang="en-US" sz="2000" dirty="0" smtClean="0">
              <a:solidFill>
                <a:srgbClr val="0000FF"/>
              </a:solidFill>
              <a:latin typeface="Brush Script MT" charset="0"/>
              <a:ea typeface="Brush Script MT" charset="0"/>
              <a:cs typeface="Brush Script MT" charset="0"/>
            </a:endParaRPr>
          </a:p>
        </p:txBody>
      </p:sp>
      <p:sp>
        <p:nvSpPr>
          <p:cNvPr id="12" name="Text Box 7"/>
          <p:cNvSpPr txBox="1">
            <a:spLocks noChangeArrowheads="1"/>
          </p:cNvSpPr>
          <p:nvPr/>
        </p:nvSpPr>
        <p:spPr bwMode="auto">
          <a:xfrm>
            <a:off x="259632" y="4889604"/>
            <a:ext cx="8856984" cy="584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 smtClean="0">
                <a:latin typeface="Chalkboard" charset="0"/>
                <a:ea typeface="Chalkboard" charset="0"/>
                <a:cs typeface="Chalkboard" charset="0"/>
                <a:sym typeface="Symbol"/>
              </a:rPr>
              <a:t>Correctness: For every n, every k output by Gen and every message m the following should hold :</a:t>
            </a:r>
            <a:endParaRPr lang="en-US" sz="1600" baseline="-25000" dirty="0" smtClean="0">
              <a:solidFill>
                <a:srgbClr val="0000FF"/>
              </a:solidFill>
              <a:latin typeface="Chalkboard" charset="0"/>
              <a:ea typeface="Chalkboard" charset="0"/>
              <a:cs typeface="Chalkboard" charset="0"/>
            </a:endParaRPr>
          </a:p>
        </p:txBody>
      </p:sp>
      <p:sp>
        <p:nvSpPr>
          <p:cNvPr id="13" name="Text Box 7"/>
          <p:cNvSpPr txBox="1">
            <a:spLocks noChangeArrowheads="1"/>
          </p:cNvSpPr>
          <p:nvPr/>
        </p:nvSpPr>
        <p:spPr bwMode="auto">
          <a:xfrm>
            <a:off x="2699792" y="5377144"/>
            <a:ext cx="288032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 err="1" smtClean="0">
                <a:latin typeface="Chalkboard" charset="0"/>
                <a:ea typeface="Chalkboard" charset="0"/>
                <a:cs typeface="Chalkboard" charset="0"/>
              </a:rPr>
              <a:t>Vrfy</a:t>
            </a:r>
            <a:r>
              <a:rPr lang="en-US" sz="2400" baseline="-25000" dirty="0" err="1" smtClean="0">
                <a:latin typeface="Chalkboard" charset="0"/>
                <a:ea typeface="Chalkboard" charset="0"/>
                <a:cs typeface="Chalkboard" charset="0"/>
              </a:rPr>
              <a:t>k</a:t>
            </a:r>
            <a:r>
              <a:rPr lang="en-US" sz="1600" dirty="0" smtClean="0">
                <a:latin typeface="Chalkboard" charset="0"/>
                <a:ea typeface="Chalkboard" charset="0"/>
                <a:cs typeface="Chalkboard" charset="0"/>
              </a:rPr>
              <a:t>(m, Mac</a:t>
            </a:r>
            <a:r>
              <a:rPr lang="en-US" sz="2400" baseline="-25000" dirty="0" smtClean="0">
                <a:latin typeface="Chalkboard" charset="0"/>
                <a:ea typeface="Chalkboard" charset="0"/>
                <a:cs typeface="Chalkboard" charset="0"/>
              </a:rPr>
              <a:t>k</a:t>
            </a:r>
            <a:r>
              <a:rPr lang="en-US" sz="1600" dirty="0" smtClean="0">
                <a:latin typeface="Chalkboard" charset="0"/>
                <a:ea typeface="Chalkboard" charset="0"/>
                <a:cs typeface="Chalkboard" charset="0"/>
              </a:rPr>
              <a:t>(m)) = 1</a:t>
            </a:r>
            <a:endParaRPr lang="en-US" sz="2000" baseline="30000" dirty="0" smtClean="0">
              <a:solidFill>
                <a:srgbClr val="0000FF"/>
              </a:solidFill>
              <a:latin typeface="Chalkboard" charset="0"/>
              <a:ea typeface="Chalkboard" charset="0"/>
              <a:cs typeface="Chalkboard" charset="0"/>
            </a:endParaRPr>
          </a:p>
        </p:txBody>
      </p:sp>
      <p:sp>
        <p:nvSpPr>
          <p:cNvPr id="17" name="日期占位符 5"/>
          <p:cNvSpPr>
            <a:spLocks noGrp="1"/>
          </p:cNvSpPr>
          <p:nvPr>
            <p:ph type="dt" sz="half" idx="10"/>
          </p:nvPr>
        </p:nvSpPr>
        <p:spPr>
          <a:xfrm>
            <a:off x="11088" y="6396525"/>
            <a:ext cx="2133600" cy="268139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1200" smtClean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rPr>
              <a:t>Thur, 11/10/2018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18" name="页脚占位符 9"/>
          <p:cNvSpPr>
            <a:spLocks noGrp="1"/>
          </p:cNvSpPr>
          <p:nvPr>
            <p:ph type="ftr" sz="quarter" idx="11"/>
          </p:nvPr>
        </p:nvSpPr>
        <p:spPr>
          <a:xfrm>
            <a:off x="3124200" y="6381328"/>
            <a:ext cx="2895600" cy="268139"/>
          </a:xfrm>
        </p:spPr>
        <p:txBody>
          <a:bodyPr/>
          <a:lstStyle/>
          <a:p>
            <a:pPr>
              <a:defRPr/>
            </a:pPr>
            <a:r>
              <a:rPr lang="en-US" sz="1200" smtClean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rPr>
              <a:t>S8101034Q-Modern Cryptography-Lect9.2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19" name="灯片编号占位符 10"/>
          <p:cNvSpPr>
            <a:spLocks noGrp="1"/>
          </p:cNvSpPr>
          <p:nvPr>
            <p:ph type="sldNum" sz="quarter" idx="12"/>
          </p:nvPr>
        </p:nvSpPr>
        <p:spPr>
          <a:xfrm>
            <a:off x="8507395" y="6398261"/>
            <a:ext cx="514400" cy="268139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dirty="0" smtClean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rPr>
              <a:t>7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86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29" grpId="0"/>
      <p:bldP spid="35" grpId="0"/>
      <p:bldP spid="36" grpId="0"/>
      <p:bldP spid="44" grpId="0"/>
      <p:bldP spid="12" grpId="0"/>
      <p:bldP spid="1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2"/>
          <p:cNvSpPr txBox="1">
            <a:spLocks noChangeArrowheads="1"/>
          </p:cNvSpPr>
          <p:nvPr/>
        </p:nvSpPr>
        <p:spPr>
          <a:xfrm>
            <a:off x="252536" y="44624"/>
            <a:ext cx="8711952" cy="648072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3200" kern="0" dirty="0" smtClean="0">
                <a:solidFill>
                  <a:srgbClr val="009900"/>
                </a:solidFill>
                <a:latin typeface="Chalkboard" charset="0"/>
                <a:ea typeface="Chalkboard" charset="0"/>
                <a:cs typeface="Chalkboard" charset="0"/>
              </a:rPr>
              <a:t>Security for MAC </a:t>
            </a:r>
            <a:endParaRPr lang="en-US" sz="3200" kern="0" dirty="0">
              <a:solidFill>
                <a:srgbClr val="009900"/>
              </a:solidFill>
              <a:latin typeface="Chalkboard" charset="0"/>
              <a:ea typeface="Chalkboard" charset="0"/>
              <a:cs typeface="Chalkboard" charset="0"/>
            </a:endParaRPr>
          </a:p>
        </p:txBody>
      </p:sp>
      <p:sp>
        <p:nvSpPr>
          <p:cNvPr id="9" name="AutoShape 4" descr="data:image/jpeg;base64,/9j/4AAQSkZJRgABAQAAAQABAAD/2wCEAAkGBxQSEhQUEhQUFBQUFRQUFRQUFBUUFBcVFRQWFhQVFBcYHCggGBwlHBQVITEhJSkrLi4uFx8zODMsNygtLiwBCgoKDg0OGhAQFywkICQsLCwsLCwsLCwsLCwsLCwsLCwsLCwsLCwsLCwsLCwsLCwsLCwsLCwsLCwsLCwsLCwsLP/AABEIALoBDwMBIgACEQEDEQH/xAAbAAACAwEBAQAAAAAAAAAAAAAAAQMEBQIGB//EADkQAAIBAwEFBAgEBgMBAAAAAAABAgMEESEFEjFBUQZhcYETIjKRobHB8BQjUmIHQnLR4fEzksIk/8QAGQEBAAMBAQAAAAAAAAAAAAAAAAECAwQF/8QAIhEBAQACAgICAgMAAAAAAAAAAAECEQMhEjFBYQRRIkKh/9oADAMBAAIRAxEAPwD66ADJCGAAAABKDAAAAGhkAAAAAAYAAAAAAAAAJsBtkbZHOr0OoxyA8HW6NIeCQkzpCwNAdpgIAG4nJ0IBYEMbICAQyREAAAAAAAxDAAAaAQxgQAAAAGIYAAAAAApMBORWq1M8Ar1OS8xU4gdQiSxmRKLZNFY1A6TOjym1e2tOO9GlF1ZR0znEOecPny9/EyIdt6y9qjCSzlbsnFpZ4ap50z0KXlxjWcOdm9PoW6PB5ej2zoylBPMVOLlvSSSjKPGEteOM9z5cUbmz9q0q0VKlOM1pw469U9U+5kzKVS4ZT3F4BReRllQ0I6EyQhDYiA+JydCaAiAQwkDEBKDAAABoQyAxiBAMAAAAAAAAAFJletUwu8lmyjUeXkAh1LMFnwIKcdS3BYWoSjuruNGDlOUYxWMuTwv99x8+2ntytdS0cqdJPSMW1J4ejk0/DQfaHaju6u7HPoabaWuk5J43+OGtHjxHbUTmzz31HZxcUxm77VqFgSy2abVtQLkbdYM5Gtrx9TZ7Ivwjg96Pqyw1lcdeJ7P8IuhBc7OWNCdHk77OdpdNy4lFT3lGLw1vaLVvhlyzppyPXwkmso+aXmzscjY7ObecGqVZvLeITfDhwm+vfzya4cnxXPy8P9sXtMAEZZBGzlJiZ0zlgJAAyRAMAAAAZIEAAAAAANDEhkBgIYAAAAHM2dHEwK9efLqQv/J1J5bfuOPqBPbQyU+0176G2qyUt17rjF8Xvy9WHxaNKlHCPAfxJvW6lCim0vWqzXJ67sP/AGUzuo048d5RnWNPEV5GrbRMqhWUI5l5dS3a3c37NN46vT4HJt6GnobUvxRgUrmSxle41La4yi0qmWK4oHbiRxmStkqaVrm1TR5ja1mllY0Z6urXxxMbaa3k8RyVul8drvZHbzn+TU9uKbi8YUoLC8ms/ep6k+L31adKanDehKLzF9H98j6d2V24rugp4cWm4yT5Sjxx1WqfmbcWe+q5/wAji8b5T02WwYMSNnMBoQMCIAAsAYAAAA0AYDAwIAAAADAAAAAAIK88ImZTupapeYHEzqjHLI0yzbLTISlqSwj5Ltm9VxfVZR9mniknpqoZy8rj6zl5YPo/abaCoW1arLhCDfnwilwzltc0fNOyVh+XGT56mHLfh0/jz3WvYbOTalNa8s8vA6v9u06MtzdlOX6YLPBc3wRo3OVB7izLGmPvQ8td9m69SnOMpQ3puL0zupRkpOLX8yeMd+cszxjbK9L1t2ytpy3ZPcy8Re9Caz0e43g9JQqLRppp8GuB4ml2IlKFaM/QN1IU4Unuy/J3JOWYqON5tPGXrw1PSbKsZ0YejlNT3WtyWcyccLO/pjOc8O7nktZFMcsvVj0NvLLLVQo2ehbrMotVStNLV6JcWeauu21tCbhHM2nh4cIrPT1pI1tu20qsVCMlCMlLell73DRRwvHX7Xm9mdhdxwbnRq7lKpTUZ0NN6eMVcqeXJYXF9eBeSK5W/po09r0LlbsouDeNJpY14esm1ry6lKyrS2fcb63vw89KsY6+FRLqvk33Hdp2JnSpxVOqlOMpyzuZi1N5cHDexumlPZ8nScaiw137y8nxx46lb1el8bLNV7q0uFOKcWmmspp5TT1TRKzxHYjac4ylbTWVBZhL9mUsS71leXge2TydGOXlNuLkwuGWjAEMsohGIZYAAADQxIZAAAAABgAAAAAAACZnXEvWZoyMqpLLfiwOqRditCvbwyierLT6eRFS8X/FG5/+KcE8OpKEVx1xLea90GVtg0N2lBftXyPMfxYv5TuKVNNrdi5Y19qUkvlH4nq9kzzSpvrGPxSOTO7yejx4ePHPtrwiErd8gt2aFOJEpYy5UGuJWct197Ne8aismBSqwxKrN6Jvk3hLuWpXLJOGLXoZJpSaKGydp06i3oSUl4NPzUkmiW72tTi1GefW09WE5JeLiml5kbW8e/S2qSkuo1b44ZK9OWGnB5TWfI0KNRSWUWxqmUcQpnc6axqT+jIaha1XTxnaPZ8qclVpNxlF5jJcUz2nZvaauKMZ8Hwkm02pJ4fD7wzO2hRU4NM892Uv/wAPcunJ4hUeEnw3+XvWnuHHl45J5sPPDfzH0kZzGWUM63nIhgPBYIB4GQAAAAGAAAAAAAAAAMAOKnAyd34mldS0x1Kko6gWaEcIrbQqqMG2uCz5lnewl4GPtevvLC+/v6lcqtjO3y/txs5+pcY5rex1WvxXyPT7Fn+TS/oj8ifa1mqlvKD/AJuHjyKOyMqjST5Rin5afQ5c5qvR4s/LDX6eht5mjTmZFCRepvQo0vpUv6u9LHJfMrUrKOc668Um8eaOL2eJ6mffdpqFusznFLx59yWr8iZIp38PR09nw4pYfVfUtQpR3cYPAR/ihbLjv467k/7ZOZ/xYt1JKNOrJPmorHulJP4F/H6Ut+/9fQIUox4LBXhP0dT9s/hL/JibJ7a21xpGaUv0yzF+5mlc1N5PHLVeK1K30tJflvqtoQ1JlKhUbiSORC0xh1D5v28TpuLi2m5xaa0aay015pH0TeyeR7Z2qqShlZwpPz0wQtj1Xs+xu3PxNFNrE4pRn0ckk2145PQs+e9jbd0qbqPK32sL9sdF9T31GpvJf7OvC2zt5vNjJndOsDADRkBgAAAAAAAAAwAkAAAAAABTvJapeZGtWO99peDOaJUc7RqtQePDw+8GPCGdWXtqyb0D0aiu/BT3Wm9Rl3tPRIyJQw+nH5m1cLOTNuFx6opnNxrxZeNS20jXto5Rh28tTbtammDn9O3K9MTtPZSlCW48S4p66rOq92TwFTsqpZlJZbb183ofVtoRyjykqvo5Yn7LeM8k+Tb7+Hiu8tOkY/ymni6XYKMnq35Nl1dhoQWnvPZKDjqtUQ17qUljh1wtS/l9qeF31Hj59louMknrh4a6pZyer7PWdSlFb0nKL9WOdX7OrbO6FDCxj1nx7l0Z6CpQ/Lil/K1/kpvbSzxi5RjhHNRhTlocVJCxTGjOEZdfZrrVN6TxBYXe+flxHtnaHooZWsnpFPr1fcibZW14VYqPsz5xfP8ApfMthjLe2fLnljN4pLtqK3UsJcFyxwL2wNoJeo+Sby5Zzr38PAzriP31OVRa1Taa4NPHHwN3L8PbgAGjIAAAAwAkAAAAAAEgAAAAAApXftLwI6eh3de2sccEcmVohqQ3pavSOuO/7RDdTO1LWTXUpXFUr8LfKCtJGPeXHJczvad5hGNUuWuHHq/7GdyjfHC1ejcKmszlhZ5/fga1rd4PDXUHPLk233nWx76VPeg8uMWmuqT6d2U9DHKy10Y42Tt9CqVd5GNcUoy4kmzr5TSw855klWnroNrTpQoWE4f8c5JfpypR8s6pdyZcpUKmfXl/1Sj8eJNClIm3Zc0RpfzooW6X38W+ZpwjmJnU85LNW5UUSzy3TrSwU69xjvfQjq3Dfj15IhVJtZ/VpHrjnJ+XzI2SKM7d1HvS16dPIgrbPxrwNfKXgtERwp77KrKtptCpD2k6ker0kvB8/M1aG1aL0bcH0mt348CWlaLHAU7GL4pGs5LGGXHjXsgAZ1uEAAEgAACQAAAAAwEMACAcTlhanTZnX1bLwuQFetUy8scqumnxOEZW0LzHq/Du5cDPK6Xxm6ko3i9bLSWmW+b6GddXblndXm/ojiMCxToGF5L6dOPFN7rHqWreryyF2rPTfhSKtZ9xRtK8nXtyhTpYqL9ycfNar5M9TdWpjXdvhZXFSUl5MqvLuK9pN054Xe10fVffU9Da38ZrXiY9zb51XiiKOV3Pk+T++gI9dTrrqTK4T5nko3FRcsliFepLRLHxHknUb1zeQgs5KEasqjzwXhq+5I4tbBt5nqzRxj1Yr1vkurI9oukdK23mo8uMvom/oWa380v0rdX1+PyJqUPRwbWr7+bfUguViCXgFGfLVqJq2dApWlLMjapQJic3UYHLgToe6XYtoAA7XGAAAAAGAhgAQAAQDOZMZFUlgDmrUwu8zazwW5FC5nh6sipU9o191N9xi0028vi+Zbvpb8u5feQo0Tl5M9118WGpuu6NMvUaIqFEuQiZyNLRGmcyppollLBDbSzv/wBX0RdVQuaBlXNnxPR1YFWdAixaZPO07fTD5fIbss8jbdpqSwtiultsGns/HBtLpxXl0LVG2x/o2oW6O3QLaivkzVTly07yzbWyXi+LLPojuMSNHkr1ocF0KtxHODTcSpWhqRYnGorenhotSliWO5fNnEI8BX2m7Pp6r8JYw/f8xIW9rHpdcE0GYruPzWv2xfvz/Y0KVYlFj0gAB3OADAAgAAAAAAAIYmBzNlWU88SS64Ign9CBBdXCist/58DFrVnJ5fuJNqP8xeCIInPyZX06eLCezjDJZo0kc00WImLoSQWCRMjkcyehKCuqqUW3wwyrsiq3Sg5e1JKT8Zav5kG1X+XU/on8jnZj9SPhH5DfaddNgW6KB3EnaNDcOlEQBFdYOWNHJBDZGnqORwEyJskdSA4cBsCDGBTknFxfB6Ndw5ld8iUPN3NxKlcbs+DSUZ9ddFLo9X4mvb3Rmdplp5MqbMk91avgUa63H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halkboard" charset="0"/>
              <a:ea typeface="Chalkboard" charset="0"/>
              <a:cs typeface="Chalkboard" charset="0"/>
            </a:endParaRPr>
          </a:p>
        </p:txBody>
      </p:sp>
      <p:sp>
        <p:nvSpPr>
          <p:cNvPr id="4" name="AutoShape 4" descr="data:image/jpeg;base64,/9j/4AAQSkZJRgABAQAAAQABAAD/2wCEAAkGBxATEBAQEBIQEA8QDxAQDw8NDw8NDQ8PFBEWFhQRFBUYHCggGBolHBQVITEhJSkrLi4uFx8zODMsNygtLisBCgoKDg0OGhAQGywdHCQsLCwsLCwsLCwsLCwsLCwsLCwsLCwsLCwsLCwsLCwsLCwsLCwsLSwsLCwsLCwsLCwsLP/AABEIAMgAyAMBEQACEQEDEQH/xAAbAAACAwEBAQAAAAAAAAAAAAAABAMFBgIBB//EAEUQAAEDAwEEBQgFCQgDAAAAAAEAAgMEBREhEjFBUQYTYXGBIjJCUpGhstEVcnOxwRQWNFOCkqLS8CQzNWJjg5PhJUN0/8QAGgEAAgMBAQAAAAAAAAAAAAAAAAQCAwUBBv/EADURAAICAgECAwUFCAMBAAAAAAABAgMEESESMRNBUQUUIjKhYXGBkdEVIzRSscHh8CQzckL/2gAMAwEAAhEDEQA/APuKABAAgAQAIAEACABAAgAQB5lABtIDR5tIO6PdpBzQZQB6gAQAIAEACABAAgAQAIAEACABAAgAQAIAEACAOS5B3Rw6Vc2SUSJ065smqyF1UFzqLFURGtC51E/BZ5+Whc6jvgnorAjqOeCStqwpdRB1EzKgLuyt1krZV3ZBxOw5dI6OkHAQAIAEACABAAgAQAIAEACABAHhcg6kRPkXNklEVlqQFFsvjU2IT14VbkMwobK6e5jmoOY3DFYjNdxzUPEGY4jFX3kc1F2F6w36Ef0yOa54hL3NkjLyOa6rCLw2NRXcc1LxCiWIx+C5jmpqYtPFZYQV4KsUhSdDQ/FUgqakLSqaGmSKSZS4kgK6Q0dIOAgAQAIAEACABAAgAQBy5y4dSFpZlxstjArqqswq5SHK6dlJW3TCplM0acXZRz3MuOG69yUuyoVrcmaMMZR5ZxT0k8pw0Od2NGcd5Wf79Za9Uw2SndTTzJ6Lem6HTHV5Yz6xLj7ArVh5tnzSURCz2zWvlTZZRdC4x50hJ/ysa38SrF7H389jf3L/ACxSXtqflH6k35oQevL/AAfJS/YlP80vp+hX+2Lv5V9f1IJuhcZ82Uj60bXfcQov2Pr5LGvw/wAonH21Pzj9Suqeh0rfMLX/AFSWH3qt4ebX8klIcr9s1y+ZNfUqKikniOHBzex4x71V79ZU+m6Gv9/3zH67qbluPP3EkFzLTh2i0KcqFnMWRnjKXYu6K6ApuMzOtxdF3S1mVcpGdZTosYZlYmJygMtculTR0unAQAIAEACABAAgDlxXDqQpPMotl8IFPW1uFXKQ/TRszVwueuBvSllyim29GvTjeYlT0skrgMFxO5o/FY9uZZdLw6UM2Wwpjvsa219GI24MuHn1G6MHzTeN7Kin1XPqfoYWT7TnPivhevmaGNgaMNAaBuA0C14pRWktGU229vk62l3ZzQbaNhoNtdDQbSA0G0ubDRzKwOGy4BwO8HULklGS1JbR1Nxe1wZ66dGGPy6LDD6h1Ye7ksjI9lRb6qX0v0/yamN7TnDizlevmZKopJIXEYLSPRO7wSdebZTLouRvV3Qtjvuh233Pgd/atqu1SScewtfjLyNNRVuUzGRkXU6LiCbKtTM+cNDLSpFLR2unAQAIAEACAPHFB1CNbPsjKjsYqr2ynn64s6wNyzfoQTjnhca2PQdSn0N8mYuFY46DXKQybFWupm1RTFcs5tdsdI8AauOpcdwHNefk7cyzpXb/AHudyMmNcds2EcLKdmG7z5zuJK9Di40KY6iYEpzyJbl+RM+SRhHWAAOOBgg8E446RBKuxfAOtfplUt8i7XIlLM9ztiMAuAzqQNP6KtjHZeoQjHqn2Iuoq/Vb++FPoLPExvV/kH5PV+q398I6EHiY3q/yAQVfqt/fCOhB4mN6v8jtlTI1wbI0tJ3cQe4qEo6IuuEluD2WLXqvYq1oMrmwFLjQslbsuGvBw3tKXyceF8emX5+hdRfKl7iYW6Wx0byDoRucNzhzWApWYdnSz0uPlRsjtHturyDh29btF8bI9UQvoTW0augrMp2MjDvq0XMEmVcmZ846GgVIqPUHAQAIAEAQyvXGTiiju8+ir2aeLDkctk4ZSNedQ1uTjfjaVotkVueS4rzK67WVsg66nwcjJa3c7tb29ioyKI2x0xrFzZVvwrT2yOY1uB5x87nnklKsWNEdIMtSlLb7eQXl2niE1U+QxFyO9It0P2h+Eq+XYXwFzP7v7ksR8lJN8kJL4hS1n+0u+zd8TU1X2L8lfuF95DdaqYVDmMkLWhrTgY4juU5S0TxqanSpyjt7Z7mo/XO9jfkqvFDVH8i+otNW1EbmkyFwyMghuDr3KcZ7LY0UWJpR0W3SHRjDxEgx7CpS7COB87X2HdM7yQk2zli+Imyo7IaPMo2GhO50YlZj0hq08ilsqhXwaffyL8e51T35eZhq2lIPJwPvWDRdKif9UelptTX2DVpruB3jevS1WKSTRTk0eaNdQ1OQm4swrq9Mtonq1CMkTLpWCABAHLig6hGrkwFCTGao7Mxdqjgqd8mzjVl1D/h/+074kyjOn/G/iVFmrJIskDaj02mE+8ciqIXqUmh7Lprt0nw/UuamkbMOvpyA/iNweeR5OVzSaM+u6VL8K3t/QpKuqJ8lwIcHAEHQg5VcYaZo1VJfEuUXnSTdD9ofhKnLsZ3s/vL7v7nUR8lIN8nJL4he0/pLvs3fEE5V2Lcr/oX3ndytEr5jKxzACGjDtrOncFY1shj5lcKuiSbOPoqp9eP2u+Sh4SJe90ej+n6kbrDM5w23s2QQTs7RP3KSikS9/qjF9KexzpC4ERs9IvDsdgzr70TekUYKabl5aPafRoSEmE+WSbSjshoNpGw0GUbO6KG/UvlBw9Ia94WP7Qq1JTXmaeFbx0vyMxUMLHbQ8UYF/RLofbyNmt9celmhtNXkBb8JGVlU6Zp6WXKZTMayI80qYszpBwEARSuXGTiiluM2hVMmaFENsyFdNtPAS0p65N6mHTDZsYf8P/2nfEn12MCf8b+Ipa4x1ffqs1/DsvyJPrDD4X7cfHzmnc4Jmq7yOfDdHpn+D9Burp46qPbj8mVo478+q7s7U1sorsniT6Z8xf8AvB30k3Q/aH4Soz7HPZ/eX3f3PIj5KzZPkJfMQ2j9Jd9mfiCfq7FuV/0L7yC7mQ1Lmte9rdlmjXuaN3YVKyfSieKoKhNxTfPkefk8n62X/kf81R47Dxa/5V+S/QOok/Wy/wDI/wCaPGYeLX/KvyX6EsFMAcnU8STklVSsbITu3whwOVQue7SidPdpGw0GVzYaFrizMZ7NQl8qPVWy2h6mjMVsGhWK1rk2qpidqm2XFp4H3L0WNd4kFIvyIdUeo2dumyAtCLPPXw0XUTlcjPkiVdIAgBWpcosurRmbtNoUvNmxiw5MzS+VI48tAsnJt1YomxZ8MEjWRXJv5N1Gy/a2C3Pk7Oc9601lw6PtMOWNLx/F2tbGaFmGjuCVlLeim57kTuAKinorXAg+JzHiSM4dx5OHI9icqv1wxlSjZHonyhiuquuEY2XNc12XZwW7saK2y1a4KqafBcnveyVm5IN8kH3F6aYRSmQhzgWlvk4zvB49ydpmki2yHi19CeuSOeYPldIAQCGjDsZ0HYpWPqOL93V0Nnb6hVKoVciI1StVJHqPBVhd8Fh1EjalVupnVIlZMqpVkkyVsiqcSR2HKs6czea7uKhZzBko90UdRHosho065FDUt2ZGnnoU57PnqTh+Jp1vqg0aa0zaBbsGY2TDRpqZyYRj2IaUik8KAEKx2ihIaqRkb1JoUrYb2JHkrrRHoDz1XnrpdVsmM5MuS+ijUk2ZspFhSv0xxG5NUz2ukVsjzsnV5UBCDpxgKWw2cvepKOyLYpNME3XW2Rc9CE9YAnq8dsplYLslkf5jSRz3N9qcjjqPcXnfGPdkzKKU+k0dg2nH3BWdEUUPKXktnTrfKPSHi14RqDOe9fYyJ0UzeG0P8h2vcoumLLIZUGeQ13DjyO9L2YrQzGZYQVWUhZS0XKQ5HKk5w0WJhUS6Y4nf3JK+XGkXVx52JSs0SLQ1FlDd49M8tVyh9NqZp40udFhZZdAvRViuXHlmuonJqJhWofCmKg5AIq686KuQ7T3MZfXaHxSlh6HDXJJameS3uC87Hlshkvll2xuiYUTObOsI1ojsnZLz9qYjZ6lbj6EuVaiBG9ysijjEaifCcqr2VyZTVdYc4GSScADeTyWvRj+YtOehy32suPl+W/fs+gztPNNOUYLfZGfK+Vr1A0sFvYPO8s8tzB3BKSuk+3BKGPFd+WONcBoAAOwYVLW+4wtI961HSGyCanjdvaAebfJKnGco9mVyrjLuilulpGMnym+uBiRnfzTVVqlx5i7jKrmL2jPTOdCRtkbJ81+5rv8AtSnQpraHKb1NDMF2B83XtWRkUND0Gh6CTKxba/UajIYI0SsolqZTXVnku7il5LTTNHGfKI7E7QL0NZPMXLNnQFNxPPXItGqwTPHIBFVX7lVIdoMVftx8UpYeiw+49bBoFg1IWyO5dMGiaUTPbPdlGjmw2UaDZ4dFKKfkcbQrU1JHb7k9TFsqkUFxurRnOQt7Fx+oVnLRPaWABsh/vJfMBGrWnd4laLjrjyRjX39culGqgLY24Gp3uPMpGSc3tjEEoLRFJdGjiprHbJdRx9Ls5hd92YdYfTDOYXfdpB1nn0yz+ij3Zh1k0dyB3KEqGg6yivNG0ksdrFLkjmx3Z+Ccom2t+aM+1OqfVAysG1FI6J+9p0PBzeDgo5NKnHqRr49ynHqRp6CbK81kU6NCEi1ZuWXOJfFlXcxoUhajSx3yI2HcFv1jOYbW37k3E87cWzVYhJg5dOIq68aKqQ7SYy+t0PilLEehwnyM2d2Wt7h9yxILllOUuWX7Bom0jLbOtld6Tmw2UaDZFKpwicbKW4yYC1cavZRNmZig66oZGfNBLn/VbqR47vFelpXh1dXmZuXa4wbRqKU5myfRBPjuCjYtV6MuhfHtjNdNhqhVDkc2WdqtlO+njkkjaSWbTnHa7dd6UvvuhbKMZeY1CMenbRCDav8AS/jVn/N+36HP3Z7/AOK/0v40f837fod/dg0WsnA6nPaXBcbzV6/QP3Z7eLLGyN0sI2CwbRaCS1w471zGypykoT5TOTrWtoqZ5duE9hDh/XinIx6bBG5bgUfSKDMbJx50ZDHdrHbvYfvKuh3cPUjhz6ZdJLaJcgLEzKtG5XI0kJ0WDdHQ5BlXd3Ya49hWXatvRrYq20L2JmgW5Wi7MfLNnQDRNxPPXFo1WCTAoAQrW6KEhqp8mRvUWh8UrYbuJLkWsMmgHI4WLKPTa0XZkeTUQbk1ExZ8Ml2VLRDYbKNBsgqBorq4nGzOXY71tYkRaxlf0Xjy+ofybG0ftFxPwhblvEYox8x9kWTZCx+14FDj1R0LQfS9ktW8FuRqoVrT5GU9mntH6Ez7F33FZeR/EP7x6HyoxVvjaWjK27XLYnyOdUxU9Ug2xSvjbs6YV1Te+TqZtKo/2E//ADD4AsOH8Sv/AF/ccfymOZN5AaOO/wCS2nD4tmba+NEs8O1TzN5xOx3gZ/AKrerE/tKI8STKWxv0HgqM6HLN2tmtgdovMZKHqimvknkkc8BZCj1WpG9hx52M2SLQLagU5cu5r6JqaijCtY+FMVPSgBWpboosurZmrvDoUvNGxiz5M7bn7Mrm89R+KycqOpKX4GrkLrrTNfRvyFOswbVpjmFfooPdlGjmxapborakcbMzeG6FbmILzFuiI0qRxDoz4EOx9xWrk8KH4mRlL4kWU0KjGRUkKVEeArYPbLIo2VibmkiHOLGnblYuU9Xyf2mjD5UV7Oh8I3STe2P+VMP2nY//AJX1/Uh4MTr80ov1s/tj/lXP2lP+VfX9Q8CJ5+aEPGSYjkSwA+xqP2nZrhL6/qHgxGekFZGyB8QI23M2GMByQMY1HAYVWJVKdil5LnZKySjEytNBoteczOktlgW4jkPKN5/hKWb3JfeinXKMrYG6DwU87uzarNUx2GryuWzSoRRXF21I1vLU/gs3GjubkeioXRBs0Vph0C1oIysmZpaZqYRj2MaCkUggCKVq4ycWUtxhyCqpI0KJ8mNuUZY8PHA+5IZFfVHR6DHkpxcWaG01OQO1J0S8jKya9MvI09EzpcHeF3RHZBUM0VlaONmdu0WhWvisomVPRiTZqpIz/wC2PT6zDke4uWvkLqpUl5MzcmPCZpZIUpGRVFCNfFhpV9UuSxI0dn/Qo/sXfcVm5H8Q/vHI/KYm324OaDgbuS3Lb3Fimhz6HbyHsVPvLDQCzt5D2I95YaJ4bcG8FCV7YaG2QKlzItC3SGTq6WU8XDqx3u0+7KljrrtS/H8iqMdzRR2aLAC5mzNatFrUzANXkc2ZtYlXUystkZe8vPE+7gu0V9MUjZvkoR6UbK3Q4AT8UefvnsuoWq1GfJkq6QBAHLgg6hGrjyFCSGapaZmLvSZCWnE2cW3RUWqoMb9g/s93JZd0fDl1LzHsmtWR6kbGinBCaqltGBbDTHwmEhZnErFKJxsp7hBon6JaK5GOuLHRyNlZ5zHBw7ccPFegx2px6JdmKWx2tG3pJmSxtlZ5rxkcxzB7VmTi65OLEocPTIrhT5arKZ8l4zbrhCymbE54DxGWluuc66blTbVOVzmlxsYjKPTor7RTEMAPIJm+e5FKRYdSl+o7o96lHUGjzqUdQaOhEjqKJvRj+lNX1s7YW6shJL8bjKfkPvK0sWHh1ub7v+hKiHOyWlZshY2bca9FexOumL3Bg73d3JeeivEl1M9NiV9Eepl7aKTACehEUyrds09JFgJhIxrJDzQpizOkHAQAIAhlYuNFkWVNdT5VUoj1NmjJXWiIORoRqClbYbWmbmNcmtMastyzodHDeFnrdUtMpy8bzRqaacFPwkmYk4NDWFfEpYpUw5TEHogzN3WizlauPbopkiqs1yNLIWvyYHnLuJjd64/ELQvpWRHcfmX1FLa98o3Mey9oc0hzXDIIOQRzCxnuL0+5CEyM29ucqfjMvXIxHABuVblsnwddUudQB1aOo4eFq7sqlIzvSS+iIGKI5ndoSNREOZ7eQT2Liuz458R/qUqLmzN2+lwMnedSTqSVZm5K5NKmpsnrKrZGBq47gvKZFjtlpHoMLG832JrRQnedSdSVKEEuEO5FyS0jX0NPjCYijEus2y2iarEIyZMpFYIAEACAOXBB1C00Si0WwkU1wo8qmUTRou0ZWuo3NdtN0ISltSktG1TcprpkWFpu2dDo4bwk1J1PT7CuVia5XY01LVAp+u1MxrKmho4KajIWcRKqp8puuWiDRnLlbM5WpRfopcSqoquopSer8uMnJifnZzzB9Ep2yurIXxcP1/3uLTrTNPb+ldO/AeTC/i2XQeDtxWbb7Puh2+JfYV/FEvIp2uGWuDhzaQ4e0JJxcXp8Elad7S5o74pXV18povPlYD6rTtv9g1V9eNbZ8sWR62+xmLn0qlkyynaY28ZX/wB4fqj0Vo1YMKubXt+i7Eo1N9yqpaTGp1J1JOpJ5k8VHKzElpD1VG+xJUVQboNXHcF5q/Ila9I3cTD832O7dQlx2nakquMEjQstjCPTHsa630eFdGJk33bLqGLCtRnzlsaAUig9QAIAEACABAHLmrh1MVmhyotF0JlPXUWVXKI/TdozVfbSDkaEbiErZWmuTYpyU1pnNHdHxnEn7w3eKSdc63uJ23FjZzD8jR0d0BG/3q6rJXmZF2K0WDakFPV3piU6WiOZgKdrvKJVsrKqhBT1eSUuBT1VpBT0Msg6ytfZQDkaHmNCmVmcEfDOHWrO8kjk4khc98SBUncduaOAS9uf9pdChk2GtHBZGR7QHqcRyFX1LnaRj9o7h3c1lznOzmXY2qcOMFuQ/brWScnUneSuqOiy29JaRqaGhAVkYmVbdsuIIcKxIRnPY01qmUNnaDgIAEACABAAgAQBw5q4dTF5YcrjRdGeitqqMFVuI3Xc0UtbbAeCplWaNOU0U0lA9hywlvZw9iWsoUu4/G+M1qS2dxXSVmjm57W/Iqjwpx+VkZYtc+zHor+3iSO8YUlbZHuhSfs5+SGW3Zh9Ie0K2ObruLSwJehy+tbzCtXtBepV7i/QUlrmcx7QrPf/AEOr2fJ+QlLcmcNe4EoeXZLshiHs2XmhZ1VI7zW47XfJQbnL5mNQwoQ+ZncNse85eSezh7FKMUi12QgvhReUNpA4KxRErcll7S0QHBWKJn2XNllFFhTSFJT2MNapFLZ2g4CABAAgAQAIAEACABAHhCDpE+Jc0TUhWWmyotF0bBCehB4KtxGYX6K6e2DkoOA3DKaEZbQOSr8MZjlv1FX2Yclzwy9Zj9SP6FHJHQS98+07bZRyQoEHljUVnHJT6CmWWPwWoclJQFZ5JYwUAHBWKIrO/Y/FTAKaQtKwaZGpaKXIlAXSs9QAIAEACABAAgAQAIAEACABAAgDkhB3Zw6Jc0SUiJ1OuaJqwhdSLnSWK0iNEudJNXHn5EFzpO+MeijXek54xK2lXekg7SZtOu6K3YStiXdEHI7DV0js6QcBAAgAQAIAEACABAAgAQAIAEACABAAgAQAIA8wgA2UHdhsrmg2GyunNhhAHqABAAgAQAIAEACABAAgAQB//9k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halkboard" charset="0"/>
              <a:ea typeface="Chalkboard" charset="0"/>
              <a:cs typeface="Chalkboard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07504" y="2481007"/>
            <a:ext cx="3960440" cy="923330"/>
          </a:xfrm>
          <a:prstGeom prst="rect">
            <a:avLst/>
          </a:prstGeom>
          <a:solidFill>
            <a:srgbClr val="FFFF99"/>
          </a:solidFill>
          <a:ln w="57150">
            <a:solidFill>
              <a:schemeClr val="tx1"/>
            </a:solidFill>
            <a:prstDash val="solid"/>
          </a:ln>
        </p:spPr>
        <p:txBody>
          <a:bodyPr wrap="square">
            <a:spAutoFit/>
          </a:bodyPr>
          <a:lstStyle/>
          <a:p>
            <a:pPr marL="457200" indent="-457200">
              <a:buFontTx/>
              <a:buChar char="-"/>
            </a:pPr>
            <a:r>
              <a:rPr lang="en-US" dirty="0" smtClean="0">
                <a:solidFill>
                  <a:srgbClr val="00B0F0"/>
                </a:solidFill>
                <a:latin typeface="Chalkboard" charset="0"/>
                <a:ea typeface="Chalkboard" charset="0"/>
                <a:cs typeface="Chalkboard" charset="0"/>
              </a:rPr>
              <a:t>Randomized</a:t>
            </a:r>
          </a:p>
          <a:p>
            <a:pPr marL="457200" indent="-457200">
              <a:buFontTx/>
              <a:buChar char="-"/>
            </a:pPr>
            <a:r>
              <a:rPr lang="en-US" dirty="0" smtClean="0">
                <a:solidFill>
                  <a:srgbClr val="00B0F0"/>
                </a:solidFill>
                <a:latin typeface="Chalkboard" charset="0"/>
                <a:ea typeface="Chalkboard" charset="0"/>
                <a:cs typeface="Chalkboard" charset="0"/>
              </a:rPr>
              <a:t>PPT</a:t>
            </a:r>
          </a:p>
          <a:p>
            <a:pPr marL="457200" indent="-457200">
              <a:buFontTx/>
              <a:buChar char="-"/>
            </a:pPr>
            <a:r>
              <a:rPr lang="en-US" dirty="0">
                <a:solidFill>
                  <a:srgbClr val="0000FF"/>
                </a:solidFill>
                <a:latin typeface="Chalkboard" charset="0"/>
                <a:ea typeface="Chalkboard" charset="0"/>
                <a:cs typeface="Chalkboard" charset="0"/>
              </a:rPr>
              <a:t>Chosen Message Attack (CMA)</a:t>
            </a:r>
            <a:endParaRPr lang="en-US" dirty="0" smtClean="0">
              <a:solidFill>
                <a:srgbClr val="00B0F0"/>
              </a:solidFill>
              <a:latin typeface="Chalkboard" charset="0"/>
              <a:ea typeface="Chalkboard" charset="0"/>
              <a:cs typeface="Chalkboard" charset="0"/>
            </a:endParaRPr>
          </a:p>
        </p:txBody>
      </p:sp>
      <p:pic>
        <p:nvPicPr>
          <p:cNvPr id="13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59596" y="1154085"/>
            <a:ext cx="1224136" cy="1224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Rectangle 13"/>
          <p:cNvSpPr/>
          <p:nvPr/>
        </p:nvSpPr>
        <p:spPr>
          <a:xfrm>
            <a:off x="4716016" y="2492896"/>
            <a:ext cx="4419368" cy="646331"/>
          </a:xfrm>
          <a:prstGeom prst="rect">
            <a:avLst/>
          </a:prstGeom>
          <a:solidFill>
            <a:srgbClr val="FFFF99"/>
          </a:solidFill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00B0F0"/>
                </a:solidFill>
                <a:latin typeface="Chalkboard" charset="0"/>
                <a:ea typeface="Chalkboard" charset="0"/>
                <a:cs typeface="Chalkboard" charset="0"/>
              </a:rPr>
              <a:t>It is not possible to come up with (</a:t>
            </a:r>
            <a:r>
              <a:rPr lang="en-US" dirty="0" err="1" smtClean="0">
                <a:solidFill>
                  <a:srgbClr val="00B0F0"/>
                </a:solidFill>
                <a:latin typeface="Chalkboard" charset="0"/>
                <a:ea typeface="Chalkboard" charset="0"/>
                <a:cs typeface="Chalkboard" charset="0"/>
              </a:rPr>
              <a:t>m,t</a:t>
            </a:r>
            <a:r>
              <a:rPr lang="en-US" dirty="0" smtClean="0">
                <a:solidFill>
                  <a:srgbClr val="00B0F0"/>
                </a:solidFill>
                <a:latin typeface="Chalkboard" charset="0"/>
                <a:ea typeface="Chalkboard" charset="0"/>
                <a:cs typeface="Chalkboard" charset="0"/>
              </a:rPr>
              <a:t>) if no tag on m is not seen before</a:t>
            </a:r>
            <a:endParaRPr lang="en-US" dirty="0">
              <a:solidFill>
                <a:srgbClr val="00B0F0"/>
              </a:solidFill>
              <a:latin typeface="Chalkboard" charset="0"/>
              <a:ea typeface="Chalkboard" charset="0"/>
              <a:cs typeface="Chalkboard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8188" y="1148551"/>
            <a:ext cx="1374137" cy="1224136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107504" y="4796296"/>
            <a:ext cx="4032448" cy="1200329"/>
          </a:xfrm>
          <a:prstGeom prst="rect">
            <a:avLst/>
          </a:prstGeom>
          <a:solidFill>
            <a:srgbClr val="FFFF99"/>
          </a:solidFill>
          <a:ln w="57150">
            <a:solidFill>
              <a:schemeClr val="tx1"/>
            </a:solidFill>
            <a:prstDash val="solid"/>
          </a:ln>
        </p:spPr>
        <p:txBody>
          <a:bodyPr wrap="square">
            <a:spAutoFit/>
          </a:bodyPr>
          <a:lstStyle/>
          <a:p>
            <a:pPr marL="457200" indent="-457200">
              <a:buFontTx/>
              <a:buChar char="-"/>
            </a:pPr>
            <a:r>
              <a:rPr lang="en-US" dirty="0" smtClean="0">
                <a:solidFill>
                  <a:srgbClr val="00B0F0"/>
                </a:solidFill>
                <a:latin typeface="Chalkboard" charset="0"/>
                <a:ea typeface="Chalkboard" charset="0"/>
                <a:cs typeface="Chalkboard" charset="0"/>
              </a:rPr>
              <a:t>Randomized</a:t>
            </a:r>
          </a:p>
          <a:p>
            <a:pPr marL="457200" indent="-457200">
              <a:buFontTx/>
              <a:buChar char="-"/>
            </a:pPr>
            <a:r>
              <a:rPr lang="en-US" dirty="0" smtClean="0">
                <a:solidFill>
                  <a:srgbClr val="00B0F0"/>
                </a:solidFill>
                <a:latin typeface="Chalkboard" charset="0"/>
                <a:ea typeface="Chalkboard" charset="0"/>
                <a:cs typeface="Chalkboard" charset="0"/>
              </a:rPr>
              <a:t>PPT</a:t>
            </a:r>
          </a:p>
          <a:p>
            <a:pPr marL="457200" indent="-457200">
              <a:buFontTx/>
              <a:buChar char="-"/>
            </a:pPr>
            <a:r>
              <a:rPr lang="en-US" dirty="0">
                <a:solidFill>
                  <a:srgbClr val="0000FF"/>
                </a:solidFill>
                <a:latin typeface="Chalkboard" charset="0"/>
                <a:ea typeface="Chalkboard" charset="0"/>
                <a:cs typeface="Chalkboard" charset="0"/>
              </a:rPr>
              <a:t>Chosen Message </a:t>
            </a:r>
            <a:r>
              <a:rPr lang="en-US" dirty="0" smtClean="0">
                <a:solidFill>
                  <a:srgbClr val="0000FF"/>
                </a:solidFill>
                <a:latin typeface="Chalkboard" charset="0"/>
                <a:ea typeface="Chalkboard" charset="0"/>
                <a:cs typeface="Chalkboard" charset="0"/>
              </a:rPr>
              <a:t>and Verification Attack </a:t>
            </a:r>
            <a:r>
              <a:rPr lang="en-US" dirty="0">
                <a:solidFill>
                  <a:srgbClr val="0000FF"/>
                </a:solidFill>
                <a:latin typeface="Chalkboard" charset="0"/>
                <a:ea typeface="Chalkboard" charset="0"/>
                <a:cs typeface="Chalkboard" charset="0"/>
              </a:rPr>
              <a:t>(</a:t>
            </a:r>
            <a:r>
              <a:rPr lang="en-US" dirty="0" smtClean="0">
                <a:solidFill>
                  <a:srgbClr val="0000FF"/>
                </a:solidFill>
                <a:latin typeface="Chalkboard" charset="0"/>
                <a:ea typeface="Chalkboard" charset="0"/>
                <a:cs typeface="Chalkboard" charset="0"/>
              </a:rPr>
              <a:t>CMVA)</a:t>
            </a:r>
            <a:endParaRPr lang="en-US" dirty="0">
              <a:solidFill>
                <a:srgbClr val="00B0F0"/>
              </a:solidFill>
              <a:latin typeface="Chalkboard" charset="0"/>
              <a:ea typeface="Chalkboard" charset="0"/>
              <a:cs typeface="Chalkboard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4684636" y="4797152"/>
            <a:ext cx="4419368" cy="646331"/>
          </a:xfrm>
          <a:prstGeom prst="rect">
            <a:avLst/>
          </a:prstGeom>
          <a:solidFill>
            <a:srgbClr val="FFFF99"/>
          </a:solidFill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00B0F0"/>
                </a:solidFill>
                <a:latin typeface="Chalkboard" charset="0"/>
                <a:ea typeface="Chalkboard" charset="0"/>
                <a:cs typeface="Chalkboard" charset="0"/>
              </a:rPr>
              <a:t>It is not possible to come up with (</a:t>
            </a:r>
            <a:r>
              <a:rPr lang="en-US" dirty="0" err="1" smtClean="0">
                <a:solidFill>
                  <a:srgbClr val="00B0F0"/>
                </a:solidFill>
                <a:latin typeface="Chalkboard" charset="0"/>
                <a:ea typeface="Chalkboard" charset="0"/>
                <a:cs typeface="Chalkboard" charset="0"/>
              </a:rPr>
              <a:t>m,t</a:t>
            </a:r>
            <a:r>
              <a:rPr lang="en-US" dirty="0" smtClean="0">
                <a:solidFill>
                  <a:srgbClr val="00B0F0"/>
                </a:solidFill>
                <a:latin typeface="Chalkboard" charset="0"/>
                <a:ea typeface="Chalkboard" charset="0"/>
                <a:cs typeface="Chalkboard" charset="0"/>
              </a:rPr>
              <a:t>) if (</a:t>
            </a:r>
            <a:r>
              <a:rPr lang="en-US" dirty="0" err="1" smtClean="0">
                <a:solidFill>
                  <a:srgbClr val="00B0F0"/>
                </a:solidFill>
                <a:latin typeface="Chalkboard" charset="0"/>
                <a:ea typeface="Chalkboard" charset="0"/>
                <a:cs typeface="Chalkboard" charset="0"/>
              </a:rPr>
              <a:t>m,t</a:t>
            </a:r>
            <a:r>
              <a:rPr lang="en-US" dirty="0" smtClean="0">
                <a:solidFill>
                  <a:srgbClr val="00B0F0"/>
                </a:solidFill>
                <a:latin typeface="Chalkboard" charset="0"/>
                <a:ea typeface="Chalkboard" charset="0"/>
                <a:cs typeface="Chalkboard" charset="0"/>
              </a:rPr>
              <a:t>) has not been seen before.</a:t>
            </a:r>
            <a:endParaRPr lang="en-US" dirty="0">
              <a:solidFill>
                <a:srgbClr val="00B0F0"/>
              </a:solidFill>
              <a:latin typeface="Chalkboard" charset="0"/>
              <a:ea typeface="Chalkboard" charset="0"/>
              <a:cs typeface="Chalkboard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716016" y="3356992"/>
            <a:ext cx="4419368" cy="646331"/>
          </a:xfrm>
          <a:prstGeom prst="rect">
            <a:avLst/>
          </a:prstGeom>
          <a:solidFill>
            <a:srgbClr val="FFFF99"/>
          </a:solidFill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00B0F0"/>
                </a:solidFill>
                <a:latin typeface="Chalkboard" charset="0"/>
                <a:ea typeface="Chalkboard" charset="0"/>
                <a:cs typeface="Chalkboard" charset="0"/>
              </a:rPr>
              <a:t>It is not possible to come up with (</a:t>
            </a:r>
            <a:r>
              <a:rPr lang="en-US" dirty="0" err="1" smtClean="0">
                <a:solidFill>
                  <a:srgbClr val="00B0F0"/>
                </a:solidFill>
                <a:latin typeface="Chalkboard" charset="0"/>
                <a:ea typeface="Chalkboard" charset="0"/>
                <a:cs typeface="Chalkboard" charset="0"/>
              </a:rPr>
              <a:t>m,t</a:t>
            </a:r>
            <a:r>
              <a:rPr lang="en-US" dirty="0" smtClean="0">
                <a:solidFill>
                  <a:srgbClr val="00B0F0"/>
                </a:solidFill>
                <a:latin typeface="Chalkboard" charset="0"/>
                <a:ea typeface="Chalkboard" charset="0"/>
                <a:cs typeface="Chalkboard" charset="0"/>
              </a:rPr>
              <a:t>) if (</a:t>
            </a:r>
            <a:r>
              <a:rPr lang="en-US" dirty="0" err="1" smtClean="0">
                <a:solidFill>
                  <a:srgbClr val="00B0F0"/>
                </a:solidFill>
                <a:latin typeface="Chalkboard" charset="0"/>
                <a:ea typeface="Chalkboard" charset="0"/>
                <a:cs typeface="Chalkboard" charset="0"/>
              </a:rPr>
              <a:t>m,t</a:t>
            </a:r>
            <a:r>
              <a:rPr lang="en-US" dirty="0" smtClean="0">
                <a:solidFill>
                  <a:srgbClr val="00B0F0"/>
                </a:solidFill>
                <a:latin typeface="Chalkboard" charset="0"/>
                <a:ea typeface="Chalkboard" charset="0"/>
                <a:cs typeface="Chalkboard" charset="0"/>
              </a:rPr>
              <a:t>) is not seen before</a:t>
            </a:r>
            <a:endParaRPr lang="en-US" dirty="0">
              <a:solidFill>
                <a:srgbClr val="00B0F0"/>
              </a:solidFill>
              <a:latin typeface="Chalkboard" charset="0"/>
              <a:ea typeface="Chalkboard" charset="0"/>
              <a:cs typeface="Chalkboard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716016" y="5661248"/>
            <a:ext cx="4419368" cy="646331"/>
          </a:xfrm>
          <a:prstGeom prst="rect">
            <a:avLst/>
          </a:prstGeom>
          <a:solidFill>
            <a:srgbClr val="FFFF99"/>
          </a:solidFill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00B0F0"/>
                </a:solidFill>
                <a:latin typeface="Chalkboard" charset="0"/>
                <a:ea typeface="Chalkboard" charset="0"/>
                <a:cs typeface="Chalkboard" charset="0"/>
              </a:rPr>
              <a:t>It is not possible to come up with (</a:t>
            </a:r>
            <a:r>
              <a:rPr lang="en-US" dirty="0" err="1" smtClean="0">
                <a:solidFill>
                  <a:srgbClr val="00B0F0"/>
                </a:solidFill>
                <a:latin typeface="Chalkboard" charset="0"/>
                <a:ea typeface="Chalkboard" charset="0"/>
                <a:cs typeface="Chalkboard" charset="0"/>
              </a:rPr>
              <a:t>m,t</a:t>
            </a:r>
            <a:r>
              <a:rPr lang="en-US" dirty="0" smtClean="0">
                <a:solidFill>
                  <a:srgbClr val="00B0F0"/>
                </a:solidFill>
                <a:latin typeface="Chalkboard" charset="0"/>
                <a:ea typeface="Chalkboard" charset="0"/>
                <a:cs typeface="Chalkboard" charset="0"/>
              </a:rPr>
              <a:t>) if (</a:t>
            </a:r>
            <a:r>
              <a:rPr lang="en-US" dirty="0" err="1" smtClean="0">
                <a:solidFill>
                  <a:srgbClr val="00B0F0"/>
                </a:solidFill>
                <a:latin typeface="Chalkboard" charset="0"/>
                <a:ea typeface="Chalkboard" charset="0"/>
                <a:cs typeface="Chalkboard" charset="0"/>
              </a:rPr>
              <a:t>m,t</a:t>
            </a:r>
            <a:r>
              <a:rPr lang="en-US" dirty="0" smtClean="0">
                <a:solidFill>
                  <a:srgbClr val="00B0F0"/>
                </a:solidFill>
                <a:latin typeface="Chalkboard" charset="0"/>
                <a:ea typeface="Chalkboard" charset="0"/>
                <a:cs typeface="Chalkboard" charset="0"/>
              </a:rPr>
              <a:t>) is not seen before</a:t>
            </a:r>
            <a:endParaRPr lang="en-US" dirty="0">
              <a:solidFill>
                <a:srgbClr val="00B0F0"/>
              </a:solidFill>
              <a:latin typeface="Chalkboard" charset="0"/>
              <a:ea typeface="Chalkboard" charset="0"/>
              <a:cs typeface="Chalkboard" charset="0"/>
            </a:endParaRPr>
          </a:p>
        </p:txBody>
      </p:sp>
      <p:sp>
        <p:nvSpPr>
          <p:cNvPr id="17" name="日期占位符 5"/>
          <p:cNvSpPr>
            <a:spLocks noGrp="1"/>
          </p:cNvSpPr>
          <p:nvPr>
            <p:ph type="dt" sz="half" idx="10"/>
          </p:nvPr>
        </p:nvSpPr>
        <p:spPr>
          <a:xfrm>
            <a:off x="11088" y="6396525"/>
            <a:ext cx="2133600" cy="268139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1200" smtClean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rPr>
              <a:t>Thur, 11/10/2018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21" name="页脚占位符 9"/>
          <p:cNvSpPr>
            <a:spLocks noGrp="1"/>
          </p:cNvSpPr>
          <p:nvPr>
            <p:ph type="ftr" sz="quarter" idx="11"/>
          </p:nvPr>
        </p:nvSpPr>
        <p:spPr>
          <a:xfrm>
            <a:off x="3124200" y="6381328"/>
            <a:ext cx="2895600" cy="268139"/>
          </a:xfrm>
        </p:spPr>
        <p:txBody>
          <a:bodyPr/>
          <a:lstStyle/>
          <a:p>
            <a:pPr>
              <a:defRPr/>
            </a:pPr>
            <a:r>
              <a:rPr lang="en-US" sz="1200" smtClean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rPr>
              <a:t>S8101034Q-Modern Cryptography-Lect9.2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22" name="灯片编号占位符 10"/>
          <p:cNvSpPr>
            <a:spLocks noGrp="1"/>
          </p:cNvSpPr>
          <p:nvPr>
            <p:ph type="sldNum" sz="quarter" idx="12"/>
          </p:nvPr>
        </p:nvSpPr>
        <p:spPr>
          <a:xfrm>
            <a:off x="8507395" y="6398261"/>
            <a:ext cx="514400" cy="268139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dirty="0" smtClean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rPr>
              <a:t>8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8815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18" grpId="0" animBg="1"/>
      <p:bldP spid="19" grpId="0" animBg="1"/>
      <p:bldP spid="11" grpId="0" animBg="1"/>
      <p:bldP spid="1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2"/>
          <p:cNvSpPr txBox="1">
            <a:spLocks noChangeArrowheads="1"/>
          </p:cNvSpPr>
          <p:nvPr/>
        </p:nvSpPr>
        <p:spPr>
          <a:xfrm>
            <a:off x="395536" y="8620"/>
            <a:ext cx="8496944" cy="468052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3000" kern="0" dirty="0" smtClean="0">
                <a:solidFill>
                  <a:srgbClr val="009900"/>
                </a:solidFill>
                <a:latin typeface="Chalkboard" charset="0"/>
                <a:ea typeface="Chalkboard" charset="0"/>
                <a:cs typeface="Chalkboard" charset="0"/>
              </a:rPr>
              <a:t>MAC Experiment</a:t>
            </a:r>
            <a:endParaRPr lang="en-US" sz="3000" kern="0" dirty="0">
              <a:solidFill>
                <a:srgbClr val="009900"/>
              </a:solidFill>
              <a:latin typeface="Chalkboard" charset="0"/>
              <a:ea typeface="Chalkboard" charset="0"/>
              <a:cs typeface="Chalkboard" charset="0"/>
            </a:endParaRPr>
          </a:p>
        </p:txBody>
      </p:sp>
      <p:grpSp>
        <p:nvGrpSpPr>
          <p:cNvPr id="59" name="Group 58"/>
          <p:cNvGrpSpPr/>
          <p:nvPr/>
        </p:nvGrpSpPr>
        <p:grpSpPr>
          <a:xfrm>
            <a:off x="432048" y="868650"/>
            <a:ext cx="3491880" cy="522640"/>
            <a:chOff x="-1080120" y="868650"/>
            <a:chExt cx="3491880" cy="522640"/>
          </a:xfrm>
        </p:grpSpPr>
        <p:sp>
          <p:nvSpPr>
            <p:cNvPr id="47" name="Text Box 7"/>
            <p:cNvSpPr txBox="1">
              <a:spLocks noChangeArrowheads="1"/>
            </p:cNvSpPr>
            <p:nvPr/>
          </p:nvSpPr>
          <p:spPr bwMode="auto">
            <a:xfrm>
              <a:off x="-1080120" y="868650"/>
              <a:ext cx="3491880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457200" indent="-457200">
                <a:spcBef>
                  <a:spcPct val="50000"/>
                </a:spcBef>
              </a:pPr>
              <a:r>
                <a:rPr lang="en-US" sz="1600" dirty="0" smtClean="0">
                  <a:latin typeface="Chalkboard" charset="0"/>
                  <a:ea typeface="Chalkboard" charset="0"/>
                  <a:cs typeface="Chalkboard" charset="0"/>
                </a:rPr>
                <a:t>Experiment Mac-forge       (n)</a:t>
              </a:r>
              <a:endParaRPr lang="en-US" sz="1600" dirty="0" smtClean="0">
                <a:solidFill>
                  <a:srgbClr val="0000FF"/>
                </a:solidFill>
                <a:latin typeface="Chalkboard" charset="0"/>
                <a:ea typeface="Chalkboard" charset="0"/>
                <a:cs typeface="Chalkboard" charset="0"/>
              </a:endParaRPr>
            </a:p>
          </p:txBody>
        </p:sp>
        <p:sp>
          <p:nvSpPr>
            <p:cNvPr id="48" name="Text Box 7"/>
            <p:cNvSpPr txBox="1">
              <a:spLocks noChangeArrowheads="1"/>
            </p:cNvSpPr>
            <p:nvPr/>
          </p:nvSpPr>
          <p:spPr bwMode="auto">
            <a:xfrm>
              <a:off x="971600" y="1052736"/>
              <a:ext cx="639688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457200" indent="-457200">
                <a:spcBef>
                  <a:spcPct val="50000"/>
                </a:spcBef>
              </a:pPr>
              <a:r>
                <a:rPr lang="en-US" sz="1600" dirty="0" smtClean="0">
                  <a:latin typeface="Chalkboard" charset="0"/>
                  <a:ea typeface="Chalkboard" charset="0"/>
                  <a:cs typeface="Chalkboard" charset="0"/>
                </a:rPr>
                <a:t>A, </a:t>
              </a:r>
              <a:r>
                <a:rPr lang="en-US" sz="1600" dirty="0" smtClean="0">
                  <a:latin typeface="Chalkboard" charset="0"/>
                  <a:ea typeface="Chalkboard" charset="0"/>
                  <a:cs typeface="Chalkboard" charset="0"/>
                  <a:sym typeface="Symbol"/>
                </a:rPr>
                <a:t></a:t>
              </a:r>
              <a:endParaRPr lang="en-US" sz="1600" dirty="0" smtClean="0">
                <a:solidFill>
                  <a:srgbClr val="0000FF"/>
                </a:solidFill>
                <a:latin typeface="Chalkboard" charset="0"/>
                <a:ea typeface="Chalkboard" charset="0"/>
                <a:cs typeface="Chalkboard" charset="0"/>
              </a:endParaRPr>
            </a:p>
          </p:txBody>
        </p:sp>
      </p:grpSp>
      <p:sp>
        <p:nvSpPr>
          <p:cNvPr id="52" name="Text Box 7"/>
          <p:cNvSpPr txBox="1">
            <a:spLocks noChangeArrowheads="1"/>
          </p:cNvSpPr>
          <p:nvPr/>
        </p:nvSpPr>
        <p:spPr bwMode="auto">
          <a:xfrm>
            <a:off x="6050487" y="786190"/>
            <a:ext cx="313002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457200" indent="-457200">
              <a:spcBef>
                <a:spcPct val="50000"/>
              </a:spcBef>
            </a:pPr>
            <a:r>
              <a:rPr lang="en-US" sz="1600" dirty="0" smtClean="0">
                <a:latin typeface="Chalkboard" charset="0"/>
                <a:ea typeface="Chalkboard" charset="0"/>
                <a:cs typeface="Chalkboard" charset="0"/>
                <a:sym typeface="Symbol"/>
              </a:rPr>
              <a:t> = </a:t>
            </a:r>
            <a:r>
              <a:rPr lang="en-US" sz="1600" dirty="0" smtClean="0">
                <a:latin typeface="Chalkboard" charset="0"/>
                <a:ea typeface="Chalkboard" charset="0"/>
                <a:cs typeface="Chalkboard" charset="0"/>
              </a:rPr>
              <a:t>(Gen, Mac, </a:t>
            </a:r>
            <a:r>
              <a:rPr lang="en-US" sz="1600" dirty="0" err="1" smtClean="0">
                <a:latin typeface="Chalkboard" charset="0"/>
                <a:ea typeface="Chalkboard" charset="0"/>
                <a:cs typeface="Chalkboard" charset="0"/>
              </a:rPr>
              <a:t>Vrfy</a:t>
            </a:r>
            <a:r>
              <a:rPr lang="en-US" sz="1600" dirty="0" smtClean="0">
                <a:latin typeface="Chalkboard" charset="0"/>
                <a:ea typeface="Chalkboard" charset="0"/>
                <a:cs typeface="Chalkboard" charset="0"/>
              </a:rPr>
              <a:t>),  n</a:t>
            </a:r>
            <a:endParaRPr lang="en-US" sz="1600" dirty="0" smtClean="0">
              <a:solidFill>
                <a:srgbClr val="0000FF"/>
              </a:solidFill>
              <a:latin typeface="Chalkboard" charset="0"/>
              <a:ea typeface="Chalkboard" charset="0"/>
              <a:cs typeface="Chalkboard" charset="0"/>
            </a:endParaRPr>
          </a:p>
        </p:txBody>
      </p:sp>
      <p:grpSp>
        <p:nvGrpSpPr>
          <p:cNvPr id="74" name="Group 73"/>
          <p:cNvGrpSpPr/>
          <p:nvPr/>
        </p:nvGrpSpPr>
        <p:grpSpPr>
          <a:xfrm>
            <a:off x="475928" y="2060848"/>
            <a:ext cx="2007840" cy="2016224"/>
            <a:chOff x="475928" y="2060848"/>
            <a:chExt cx="2007840" cy="2016224"/>
          </a:xfrm>
        </p:grpSpPr>
        <p:pic>
          <p:nvPicPr>
            <p:cNvPr id="61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833186" y="2505815"/>
              <a:ext cx="1514272" cy="8726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4" name="Text Box 7"/>
            <p:cNvSpPr txBox="1">
              <a:spLocks noChangeArrowheads="1"/>
            </p:cNvSpPr>
            <p:nvPr/>
          </p:nvSpPr>
          <p:spPr bwMode="auto">
            <a:xfrm>
              <a:off x="619944" y="3378478"/>
              <a:ext cx="1512168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457200" indent="-457200">
                <a:spcBef>
                  <a:spcPct val="50000"/>
                </a:spcBef>
              </a:pPr>
              <a:r>
                <a:rPr lang="en-US" sz="1600" dirty="0" smtClean="0">
                  <a:latin typeface="Chalkboard" charset="0"/>
                  <a:ea typeface="Chalkboard" charset="0"/>
                  <a:cs typeface="Chalkboard" charset="0"/>
                  <a:sym typeface="Symbol"/>
                </a:rPr>
                <a:t>I can break </a:t>
              </a:r>
              <a:endParaRPr lang="en-US" sz="1600" dirty="0" smtClean="0">
                <a:solidFill>
                  <a:srgbClr val="0000FF"/>
                </a:solidFill>
                <a:latin typeface="Chalkboard" charset="0"/>
                <a:ea typeface="Chalkboard" charset="0"/>
                <a:cs typeface="Chalkboard" charset="0"/>
              </a:endParaRPr>
            </a:p>
          </p:txBody>
        </p:sp>
        <p:sp>
          <p:nvSpPr>
            <p:cNvPr id="70" name="Text Box 7"/>
            <p:cNvSpPr txBox="1">
              <a:spLocks noChangeArrowheads="1"/>
            </p:cNvSpPr>
            <p:nvPr/>
          </p:nvSpPr>
          <p:spPr bwMode="auto">
            <a:xfrm>
              <a:off x="475928" y="3738518"/>
              <a:ext cx="2007840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457200" indent="-457200">
                <a:spcBef>
                  <a:spcPct val="50000"/>
                </a:spcBef>
              </a:pPr>
              <a:r>
                <a:rPr lang="en-US" sz="1600" dirty="0" smtClean="0">
                  <a:latin typeface="Chalkboard" charset="0"/>
                  <a:ea typeface="Chalkboard" charset="0"/>
                  <a:cs typeface="Chalkboard" charset="0"/>
                  <a:sym typeface="Symbol"/>
                </a:rPr>
                <a:t>Run time: Poly(n)</a:t>
              </a:r>
              <a:endParaRPr lang="en-US" sz="1600" dirty="0" smtClean="0">
                <a:solidFill>
                  <a:srgbClr val="0000FF"/>
                </a:solidFill>
                <a:latin typeface="Chalkboard" charset="0"/>
                <a:ea typeface="Chalkboard" charset="0"/>
                <a:cs typeface="Chalkboard" charset="0"/>
              </a:endParaRPr>
            </a:p>
          </p:txBody>
        </p:sp>
        <p:sp>
          <p:nvSpPr>
            <p:cNvPr id="71" name="Text Box 7"/>
            <p:cNvSpPr txBox="1">
              <a:spLocks noChangeArrowheads="1"/>
            </p:cNvSpPr>
            <p:nvPr/>
          </p:nvSpPr>
          <p:spPr bwMode="auto">
            <a:xfrm>
              <a:off x="844352" y="2060848"/>
              <a:ext cx="1503784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457200" indent="-457200">
                <a:spcBef>
                  <a:spcPct val="50000"/>
                </a:spcBef>
              </a:pPr>
              <a:r>
                <a:rPr lang="en-US" sz="1600" dirty="0" smtClean="0">
                  <a:latin typeface="Chalkboard" charset="0"/>
                  <a:ea typeface="Chalkboard" charset="0"/>
                  <a:cs typeface="Chalkboard" charset="0"/>
                  <a:sym typeface="Symbol"/>
                </a:rPr>
                <a:t>Attacker A</a:t>
              </a:r>
              <a:endParaRPr lang="en-US" sz="1600" dirty="0" smtClean="0">
                <a:solidFill>
                  <a:srgbClr val="0000FF"/>
                </a:solidFill>
                <a:latin typeface="Chalkboard" charset="0"/>
                <a:ea typeface="Chalkboard" charset="0"/>
                <a:cs typeface="Chalkboard" charset="0"/>
              </a:endParaRPr>
            </a:p>
          </p:txBody>
        </p:sp>
      </p:grpSp>
      <p:pic>
        <p:nvPicPr>
          <p:cNvPr id="75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958034" y="2348880"/>
            <a:ext cx="1742830" cy="10528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6" name="Text Box 7"/>
          <p:cNvSpPr txBox="1">
            <a:spLocks noChangeArrowheads="1"/>
          </p:cNvSpPr>
          <p:nvPr/>
        </p:nvSpPr>
        <p:spPr bwMode="auto">
          <a:xfrm>
            <a:off x="6223538" y="3401686"/>
            <a:ext cx="166083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457200" indent="-457200">
              <a:spcBef>
                <a:spcPct val="50000"/>
              </a:spcBef>
            </a:pPr>
            <a:r>
              <a:rPr lang="en-US" sz="1600" dirty="0" smtClean="0">
                <a:latin typeface="Chalkboard" charset="0"/>
                <a:ea typeface="Chalkboard" charset="0"/>
                <a:cs typeface="Chalkboard" charset="0"/>
                <a:sym typeface="Symbol"/>
              </a:rPr>
              <a:t>Let me verify</a:t>
            </a:r>
            <a:endParaRPr lang="en-US" sz="1600" dirty="0" smtClean="0">
              <a:solidFill>
                <a:srgbClr val="0000FF"/>
              </a:solidFill>
              <a:latin typeface="Chalkboard" charset="0"/>
              <a:ea typeface="Chalkboard" charset="0"/>
              <a:cs typeface="Chalkboard" charset="0"/>
            </a:endParaRPr>
          </a:p>
        </p:txBody>
      </p:sp>
      <p:sp>
        <p:nvSpPr>
          <p:cNvPr id="78" name="Text Box 7"/>
          <p:cNvSpPr txBox="1">
            <a:spLocks noChangeArrowheads="1"/>
          </p:cNvSpPr>
          <p:nvPr/>
        </p:nvSpPr>
        <p:spPr bwMode="auto">
          <a:xfrm>
            <a:off x="35496" y="5373216"/>
            <a:ext cx="8856984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85750" indent="-285750">
              <a:spcBef>
                <a:spcPct val="50000"/>
              </a:spcBef>
              <a:buFont typeface="Wingdings" pitchFamily="2" charset="2"/>
              <a:buChar char="q"/>
            </a:pPr>
            <a:r>
              <a:rPr lang="en-US" sz="1600" dirty="0" smtClean="0">
                <a:latin typeface="Chalkboard" charset="0"/>
                <a:ea typeface="Chalkboard" charset="0"/>
                <a:cs typeface="Chalkboard" charset="0"/>
                <a:sym typeface="Symbol"/>
              </a:rPr>
              <a:t>Training phase :</a:t>
            </a:r>
            <a:endParaRPr lang="en-US" sz="1600" baseline="-25000" dirty="0" smtClean="0">
              <a:solidFill>
                <a:srgbClr val="0000FF"/>
              </a:solidFill>
              <a:latin typeface="Chalkboard" charset="0"/>
              <a:ea typeface="Chalkboard" charset="0"/>
              <a:cs typeface="Chalkboard" charset="0"/>
            </a:endParaRPr>
          </a:p>
        </p:txBody>
      </p:sp>
      <p:sp>
        <p:nvSpPr>
          <p:cNvPr id="79" name="Text Box 7"/>
          <p:cNvSpPr txBox="1">
            <a:spLocks noChangeArrowheads="1"/>
          </p:cNvSpPr>
          <p:nvPr/>
        </p:nvSpPr>
        <p:spPr bwMode="auto">
          <a:xfrm>
            <a:off x="395536" y="5754742"/>
            <a:ext cx="8496944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85750" indent="-285750">
              <a:spcBef>
                <a:spcPct val="50000"/>
              </a:spcBef>
              <a:buFont typeface="Wingdings" pitchFamily="2" charset="2"/>
              <a:buChar char="Ø"/>
            </a:pPr>
            <a:r>
              <a:rPr lang="en-US" sz="1600" dirty="0" smtClean="0">
                <a:latin typeface="Chalkboard" charset="0"/>
                <a:ea typeface="Chalkboard" charset="0"/>
                <a:cs typeface="Chalkboard" charset="0"/>
                <a:sym typeface="Symbol"/>
              </a:rPr>
              <a:t>A gets tag for several messages of its choice adaptively --- </a:t>
            </a:r>
            <a:r>
              <a:rPr lang="en-US" sz="1600" dirty="0" smtClean="0">
                <a:solidFill>
                  <a:srgbClr val="0000FF"/>
                </a:solidFill>
                <a:latin typeface="Chalkboard" charset="0"/>
                <a:ea typeface="Chalkboard" charset="0"/>
                <a:cs typeface="Chalkboard" charset="0"/>
                <a:sym typeface="Symbol"/>
              </a:rPr>
              <a:t>access to Mac-oracle</a:t>
            </a:r>
            <a:endParaRPr lang="en-US" sz="1600" baseline="-25000" dirty="0" smtClean="0">
              <a:solidFill>
                <a:srgbClr val="0000FF"/>
              </a:solidFill>
              <a:latin typeface="Chalkboard" charset="0"/>
              <a:ea typeface="Chalkboard" charset="0"/>
              <a:cs typeface="Chalkboard" charset="0"/>
            </a:endParaRPr>
          </a:p>
        </p:txBody>
      </p:sp>
      <p:grpSp>
        <p:nvGrpSpPr>
          <p:cNvPr id="88" name="Group 87"/>
          <p:cNvGrpSpPr/>
          <p:nvPr/>
        </p:nvGrpSpPr>
        <p:grpSpPr>
          <a:xfrm>
            <a:off x="2482607" y="2298358"/>
            <a:ext cx="3745577" cy="338554"/>
            <a:chOff x="2482607" y="2298358"/>
            <a:chExt cx="3745577" cy="338554"/>
          </a:xfrm>
        </p:grpSpPr>
        <p:cxnSp>
          <p:nvCxnSpPr>
            <p:cNvPr id="81" name="Straight Connector 80"/>
            <p:cNvCxnSpPr/>
            <p:nvPr/>
          </p:nvCxnSpPr>
          <p:spPr>
            <a:xfrm>
              <a:off x="2482607" y="2631765"/>
              <a:ext cx="3385537" cy="0"/>
            </a:xfrm>
            <a:prstGeom prst="line">
              <a:avLst/>
            </a:prstGeom>
            <a:ln w="25400">
              <a:solidFill>
                <a:srgbClr val="0000FF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Text Box 7"/>
            <p:cNvSpPr txBox="1">
              <a:spLocks noChangeArrowheads="1"/>
            </p:cNvSpPr>
            <p:nvPr/>
          </p:nvSpPr>
          <p:spPr bwMode="auto">
            <a:xfrm>
              <a:off x="2915816" y="2298358"/>
              <a:ext cx="3312368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457200" indent="-457200">
                <a:spcBef>
                  <a:spcPct val="50000"/>
                </a:spcBef>
              </a:pPr>
              <a:r>
                <a:rPr lang="en-US" sz="1600" dirty="0" err="1" smtClean="0">
                  <a:latin typeface="Chalkboard" charset="0"/>
                  <a:ea typeface="Chalkboard" charset="0"/>
                  <a:cs typeface="Chalkboard" charset="0"/>
                </a:rPr>
                <a:t>Plz</a:t>
              </a:r>
              <a:r>
                <a:rPr lang="en-US" sz="1600" dirty="0" smtClean="0">
                  <a:latin typeface="Chalkboard" charset="0"/>
                  <a:ea typeface="Chalkboard" charset="0"/>
                  <a:cs typeface="Chalkboard" charset="0"/>
                </a:rPr>
                <a:t> give me the tag for m</a:t>
              </a:r>
              <a:r>
                <a:rPr lang="en-US" sz="1600" baseline="-25000" dirty="0" smtClean="0">
                  <a:latin typeface="Chalkboard" charset="0"/>
                  <a:ea typeface="Chalkboard" charset="0"/>
                  <a:cs typeface="Chalkboard" charset="0"/>
                </a:rPr>
                <a:t>1</a:t>
              </a:r>
              <a:endParaRPr lang="en-US" sz="1600" baseline="-25000" dirty="0" smtClean="0">
                <a:solidFill>
                  <a:srgbClr val="0000FF"/>
                </a:solidFill>
                <a:latin typeface="Chalkboard" charset="0"/>
                <a:ea typeface="Chalkboard" charset="0"/>
                <a:cs typeface="Chalkboard" charset="0"/>
              </a:endParaRPr>
            </a:p>
          </p:txBody>
        </p:sp>
      </p:grpSp>
      <p:grpSp>
        <p:nvGrpSpPr>
          <p:cNvPr id="83" name="Group 48"/>
          <p:cNvGrpSpPr/>
          <p:nvPr/>
        </p:nvGrpSpPr>
        <p:grpSpPr>
          <a:xfrm>
            <a:off x="7956376" y="3543981"/>
            <a:ext cx="1070992" cy="338554"/>
            <a:chOff x="7514955" y="5223801"/>
            <a:chExt cx="1207300" cy="617860"/>
          </a:xfrm>
        </p:grpSpPr>
        <p:sp>
          <p:nvSpPr>
            <p:cNvPr id="84" name="Rectangle 83"/>
            <p:cNvSpPr/>
            <p:nvPr/>
          </p:nvSpPr>
          <p:spPr>
            <a:xfrm>
              <a:off x="7524328" y="5301208"/>
              <a:ext cx="914400" cy="4320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latin typeface="Chalkboard" charset="0"/>
                <a:ea typeface="Chalkboard" charset="0"/>
                <a:cs typeface="Chalkboard" charset="0"/>
              </a:endParaRPr>
            </a:p>
          </p:txBody>
        </p:sp>
        <p:sp>
          <p:nvSpPr>
            <p:cNvPr id="85" name="Text Box 7"/>
            <p:cNvSpPr txBox="1">
              <a:spLocks noChangeArrowheads="1"/>
            </p:cNvSpPr>
            <p:nvPr/>
          </p:nvSpPr>
          <p:spPr bwMode="auto">
            <a:xfrm>
              <a:off x="7514955" y="5223801"/>
              <a:ext cx="1207300" cy="6178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457200" indent="-457200">
                <a:spcBef>
                  <a:spcPct val="50000"/>
                </a:spcBef>
              </a:pPr>
              <a:r>
                <a:rPr lang="en-US" sz="1600" dirty="0" smtClean="0">
                  <a:latin typeface="Chalkboard" charset="0"/>
                  <a:ea typeface="Chalkboard" charset="0"/>
                  <a:cs typeface="Chalkboard" charset="0"/>
                </a:rPr>
                <a:t>Gen(1</a:t>
              </a:r>
              <a:r>
                <a:rPr lang="en-US" sz="1600" baseline="30000" dirty="0" smtClean="0">
                  <a:latin typeface="Chalkboard" charset="0"/>
                  <a:ea typeface="Chalkboard" charset="0"/>
                  <a:cs typeface="Chalkboard" charset="0"/>
                </a:rPr>
                <a:t>n</a:t>
              </a:r>
              <a:r>
                <a:rPr lang="en-US" sz="1600" dirty="0" smtClean="0">
                  <a:latin typeface="Chalkboard" charset="0"/>
                  <a:ea typeface="Chalkboard" charset="0"/>
                  <a:cs typeface="Chalkboard" charset="0"/>
                </a:rPr>
                <a:t>)</a:t>
              </a:r>
              <a:endParaRPr lang="en-US" sz="1600" dirty="0" smtClean="0">
                <a:solidFill>
                  <a:srgbClr val="0000FF"/>
                </a:solidFill>
                <a:latin typeface="Chalkboard" charset="0"/>
                <a:ea typeface="Chalkboard" charset="0"/>
                <a:cs typeface="Chalkboard" charset="0"/>
              </a:endParaRPr>
            </a:p>
          </p:txBody>
        </p:sp>
      </p:grpSp>
      <p:cxnSp>
        <p:nvCxnSpPr>
          <p:cNvPr id="86" name="Straight Connector 85"/>
          <p:cNvCxnSpPr/>
          <p:nvPr/>
        </p:nvCxnSpPr>
        <p:spPr>
          <a:xfrm flipH="1" flipV="1">
            <a:off x="7983760" y="3162454"/>
            <a:ext cx="301968" cy="305786"/>
          </a:xfrm>
          <a:prstGeom prst="line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 Box 7"/>
          <p:cNvSpPr txBox="1">
            <a:spLocks noChangeArrowheads="1"/>
          </p:cNvSpPr>
          <p:nvPr/>
        </p:nvSpPr>
        <p:spPr bwMode="auto">
          <a:xfrm rot="18882211">
            <a:off x="8113711" y="3017964"/>
            <a:ext cx="383268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457200" indent="-457200">
              <a:spcBef>
                <a:spcPct val="50000"/>
              </a:spcBef>
            </a:pPr>
            <a:r>
              <a:rPr lang="en-US" sz="1600" dirty="0" smtClean="0">
                <a:latin typeface="Chalkboard" charset="0"/>
                <a:ea typeface="Chalkboard" charset="0"/>
                <a:cs typeface="Chalkboard" charset="0"/>
              </a:rPr>
              <a:t>k</a:t>
            </a:r>
            <a:endParaRPr lang="en-US" sz="1600" dirty="0" smtClean="0">
              <a:solidFill>
                <a:srgbClr val="0000FF"/>
              </a:solidFill>
              <a:latin typeface="Chalkboard" charset="0"/>
              <a:ea typeface="Chalkboard" charset="0"/>
              <a:cs typeface="Chalkboard" charset="0"/>
            </a:endParaRPr>
          </a:p>
        </p:txBody>
      </p:sp>
      <p:grpSp>
        <p:nvGrpSpPr>
          <p:cNvPr id="96" name="Group 95"/>
          <p:cNvGrpSpPr/>
          <p:nvPr/>
        </p:nvGrpSpPr>
        <p:grpSpPr>
          <a:xfrm>
            <a:off x="2483768" y="2780928"/>
            <a:ext cx="3385537" cy="405415"/>
            <a:chOff x="2483768" y="2780928"/>
            <a:chExt cx="3385537" cy="405415"/>
          </a:xfrm>
        </p:grpSpPr>
        <p:cxnSp>
          <p:nvCxnSpPr>
            <p:cNvPr id="90" name="Straight Connector 89"/>
            <p:cNvCxnSpPr/>
            <p:nvPr/>
          </p:nvCxnSpPr>
          <p:spPr>
            <a:xfrm>
              <a:off x="2483768" y="3186343"/>
              <a:ext cx="3385537" cy="0"/>
            </a:xfrm>
            <a:prstGeom prst="line">
              <a:avLst/>
            </a:prstGeom>
            <a:ln w="25400">
              <a:solidFill>
                <a:srgbClr val="FF0000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Text Box 7"/>
            <p:cNvSpPr txBox="1">
              <a:spLocks noChangeArrowheads="1"/>
            </p:cNvSpPr>
            <p:nvPr/>
          </p:nvSpPr>
          <p:spPr bwMode="auto">
            <a:xfrm>
              <a:off x="3419872" y="2780928"/>
              <a:ext cx="1656184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457200" indent="-457200">
                <a:spcBef>
                  <a:spcPct val="50000"/>
                </a:spcBef>
              </a:pPr>
              <a:r>
                <a:rPr lang="en-US" sz="1600" dirty="0" smtClean="0">
                  <a:latin typeface="Chalkboard" charset="0"/>
                  <a:ea typeface="Chalkboard" charset="0"/>
                  <a:cs typeface="Chalkboard" charset="0"/>
                </a:rPr>
                <a:t>t</a:t>
              </a:r>
              <a:r>
                <a:rPr lang="en-US" sz="2000" baseline="-25000" dirty="0" smtClean="0">
                  <a:latin typeface="Chalkboard" charset="0"/>
                  <a:ea typeface="Chalkboard" charset="0"/>
                  <a:cs typeface="Chalkboard" charset="0"/>
                </a:rPr>
                <a:t>1</a:t>
              </a:r>
              <a:r>
                <a:rPr lang="en-US" sz="1600" dirty="0" smtClean="0">
                  <a:latin typeface="Chalkboard" charset="0"/>
                  <a:ea typeface="Chalkboard" charset="0"/>
                  <a:cs typeface="Chalkboard" charset="0"/>
                </a:rPr>
                <a:t> </a:t>
              </a:r>
              <a:r>
                <a:rPr lang="en-US" sz="1600" dirty="0" smtClean="0">
                  <a:latin typeface="Chalkboard" charset="0"/>
                  <a:ea typeface="Chalkboard" charset="0"/>
                  <a:cs typeface="Chalkboard" charset="0"/>
                  <a:sym typeface="Symbol"/>
                </a:rPr>
                <a:t> Mac</a:t>
              </a:r>
              <a:r>
                <a:rPr lang="en-US" sz="2400" baseline="-25000" dirty="0" smtClean="0">
                  <a:latin typeface="Chalkboard" charset="0"/>
                  <a:ea typeface="Chalkboard" charset="0"/>
                  <a:cs typeface="Chalkboard" charset="0"/>
                  <a:sym typeface="Symbol"/>
                </a:rPr>
                <a:t>k</a:t>
              </a:r>
              <a:r>
                <a:rPr lang="en-US" sz="1600" dirty="0" smtClean="0">
                  <a:latin typeface="Chalkboard" charset="0"/>
                  <a:ea typeface="Chalkboard" charset="0"/>
                  <a:cs typeface="Chalkboard" charset="0"/>
                  <a:sym typeface="Symbol"/>
                </a:rPr>
                <a:t>(m</a:t>
              </a:r>
              <a:r>
                <a:rPr lang="en-US" sz="2000" baseline="-25000" dirty="0" smtClean="0">
                  <a:latin typeface="Chalkboard" charset="0"/>
                  <a:ea typeface="Chalkboard" charset="0"/>
                  <a:cs typeface="Chalkboard" charset="0"/>
                  <a:sym typeface="Symbol"/>
                </a:rPr>
                <a:t>1</a:t>
              </a:r>
              <a:r>
                <a:rPr lang="en-US" sz="1600" dirty="0" smtClean="0">
                  <a:latin typeface="Chalkboard" charset="0"/>
                  <a:ea typeface="Chalkboard" charset="0"/>
                  <a:cs typeface="Chalkboard" charset="0"/>
                  <a:sym typeface="Symbol"/>
                </a:rPr>
                <a:t>)</a:t>
              </a:r>
              <a:endParaRPr lang="en-US" sz="1600" baseline="-25000" dirty="0" smtClean="0">
                <a:solidFill>
                  <a:srgbClr val="0000FF"/>
                </a:solidFill>
                <a:latin typeface="Chalkboard" charset="0"/>
                <a:ea typeface="Chalkboard" charset="0"/>
                <a:cs typeface="Chalkboard" charset="0"/>
              </a:endParaRPr>
            </a:p>
          </p:txBody>
        </p:sp>
      </p:grpSp>
      <p:cxnSp>
        <p:nvCxnSpPr>
          <p:cNvPr id="30" name="Straight Connector 29"/>
          <p:cNvCxnSpPr/>
          <p:nvPr/>
        </p:nvCxnSpPr>
        <p:spPr>
          <a:xfrm>
            <a:off x="0" y="1340768"/>
            <a:ext cx="9144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36512" y="5301208"/>
            <a:ext cx="9144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3" name="Group 32"/>
          <p:cNvGrpSpPr/>
          <p:nvPr/>
        </p:nvGrpSpPr>
        <p:grpSpPr>
          <a:xfrm>
            <a:off x="2482607" y="2276872"/>
            <a:ext cx="3745577" cy="338554"/>
            <a:chOff x="2482607" y="2298358"/>
            <a:chExt cx="3745577" cy="338554"/>
          </a:xfrm>
        </p:grpSpPr>
        <p:cxnSp>
          <p:nvCxnSpPr>
            <p:cNvPr id="34" name="Straight Connector 33"/>
            <p:cNvCxnSpPr/>
            <p:nvPr/>
          </p:nvCxnSpPr>
          <p:spPr>
            <a:xfrm>
              <a:off x="2482607" y="2631765"/>
              <a:ext cx="3385537" cy="0"/>
            </a:xfrm>
            <a:prstGeom prst="line">
              <a:avLst/>
            </a:prstGeom>
            <a:ln w="25400">
              <a:solidFill>
                <a:srgbClr val="0000FF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 Box 7"/>
            <p:cNvSpPr txBox="1">
              <a:spLocks noChangeArrowheads="1"/>
            </p:cNvSpPr>
            <p:nvPr/>
          </p:nvSpPr>
          <p:spPr bwMode="auto">
            <a:xfrm>
              <a:off x="2915816" y="2298358"/>
              <a:ext cx="3312368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457200" indent="-457200">
                <a:spcBef>
                  <a:spcPct val="50000"/>
                </a:spcBef>
              </a:pPr>
              <a:r>
                <a:rPr lang="en-US" sz="1600" dirty="0" err="1" smtClean="0">
                  <a:latin typeface="Chalkboard" charset="0"/>
                  <a:ea typeface="Chalkboard" charset="0"/>
                  <a:cs typeface="Chalkboard" charset="0"/>
                </a:rPr>
                <a:t>Plz</a:t>
              </a:r>
              <a:r>
                <a:rPr lang="en-US" sz="1600" dirty="0" smtClean="0">
                  <a:latin typeface="Chalkboard" charset="0"/>
                  <a:ea typeface="Chalkboard" charset="0"/>
                  <a:cs typeface="Chalkboard" charset="0"/>
                </a:rPr>
                <a:t> give me the tag for m</a:t>
              </a:r>
              <a:r>
                <a:rPr lang="en-US" sz="1600" baseline="-25000" dirty="0">
                  <a:latin typeface="Chalkboard" charset="0"/>
                  <a:ea typeface="Chalkboard" charset="0"/>
                  <a:cs typeface="Chalkboard" charset="0"/>
                </a:rPr>
                <a:t>2</a:t>
              </a:r>
              <a:endParaRPr lang="en-US" sz="1600" baseline="-25000" dirty="0" smtClean="0">
                <a:solidFill>
                  <a:srgbClr val="0000FF"/>
                </a:solidFill>
                <a:latin typeface="Chalkboard" charset="0"/>
                <a:ea typeface="Chalkboard" charset="0"/>
                <a:cs typeface="Chalkboard" charset="0"/>
              </a:endParaRP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2483768" y="2759442"/>
            <a:ext cx="3385537" cy="405415"/>
            <a:chOff x="2483768" y="2780928"/>
            <a:chExt cx="3385537" cy="405415"/>
          </a:xfrm>
        </p:grpSpPr>
        <p:cxnSp>
          <p:nvCxnSpPr>
            <p:cNvPr id="37" name="Straight Connector 36"/>
            <p:cNvCxnSpPr/>
            <p:nvPr/>
          </p:nvCxnSpPr>
          <p:spPr>
            <a:xfrm>
              <a:off x="2483768" y="3186343"/>
              <a:ext cx="3385537" cy="0"/>
            </a:xfrm>
            <a:prstGeom prst="line">
              <a:avLst/>
            </a:prstGeom>
            <a:ln w="25400">
              <a:solidFill>
                <a:srgbClr val="FF0000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 Box 7"/>
            <p:cNvSpPr txBox="1">
              <a:spLocks noChangeArrowheads="1"/>
            </p:cNvSpPr>
            <p:nvPr/>
          </p:nvSpPr>
          <p:spPr bwMode="auto">
            <a:xfrm>
              <a:off x="3419872" y="2780928"/>
              <a:ext cx="1656184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457200" indent="-457200">
                <a:spcBef>
                  <a:spcPct val="50000"/>
                </a:spcBef>
              </a:pPr>
              <a:r>
                <a:rPr lang="en-US" sz="1600" dirty="0" smtClean="0">
                  <a:latin typeface="Chalkboard" charset="0"/>
                  <a:ea typeface="Chalkboard" charset="0"/>
                  <a:cs typeface="Chalkboard" charset="0"/>
                </a:rPr>
                <a:t>t</a:t>
              </a:r>
              <a:r>
                <a:rPr lang="en-US" sz="2000" baseline="-25000" dirty="0">
                  <a:latin typeface="Chalkboard" charset="0"/>
                  <a:ea typeface="Chalkboard" charset="0"/>
                  <a:cs typeface="Chalkboard" charset="0"/>
                </a:rPr>
                <a:t>2</a:t>
              </a:r>
              <a:r>
                <a:rPr lang="en-US" sz="1600" dirty="0" smtClean="0">
                  <a:latin typeface="Chalkboard" charset="0"/>
                  <a:ea typeface="Chalkboard" charset="0"/>
                  <a:cs typeface="Chalkboard" charset="0"/>
                </a:rPr>
                <a:t> </a:t>
              </a:r>
              <a:r>
                <a:rPr lang="en-US" sz="1600" dirty="0" smtClean="0">
                  <a:latin typeface="Chalkboard" charset="0"/>
                  <a:ea typeface="Chalkboard" charset="0"/>
                  <a:cs typeface="Chalkboard" charset="0"/>
                  <a:sym typeface="Symbol"/>
                </a:rPr>
                <a:t> Mac</a:t>
              </a:r>
              <a:r>
                <a:rPr lang="en-US" sz="2400" baseline="-25000" dirty="0" smtClean="0">
                  <a:latin typeface="Chalkboard" charset="0"/>
                  <a:ea typeface="Chalkboard" charset="0"/>
                  <a:cs typeface="Chalkboard" charset="0"/>
                  <a:sym typeface="Symbol"/>
                </a:rPr>
                <a:t>k</a:t>
              </a:r>
              <a:r>
                <a:rPr lang="en-US" sz="1600" dirty="0" smtClean="0">
                  <a:latin typeface="Chalkboard" charset="0"/>
                  <a:ea typeface="Chalkboard" charset="0"/>
                  <a:cs typeface="Chalkboard" charset="0"/>
                  <a:sym typeface="Symbol"/>
                </a:rPr>
                <a:t>(m</a:t>
              </a:r>
              <a:r>
                <a:rPr lang="en-US" sz="2000" baseline="-25000" dirty="0">
                  <a:latin typeface="Chalkboard" charset="0"/>
                  <a:ea typeface="Chalkboard" charset="0"/>
                  <a:cs typeface="Chalkboard" charset="0"/>
                  <a:sym typeface="Symbol"/>
                </a:rPr>
                <a:t>2</a:t>
              </a:r>
              <a:r>
                <a:rPr lang="en-US" sz="1600" dirty="0" smtClean="0">
                  <a:latin typeface="Chalkboard" charset="0"/>
                  <a:ea typeface="Chalkboard" charset="0"/>
                  <a:cs typeface="Chalkboard" charset="0"/>
                  <a:sym typeface="Symbol"/>
                </a:rPr>
                <a:t>)</a:t>
              </a:r>
              <a:endParaRPr lang="en-US" sz="1600" baseline="-25000" dirty="0" smtClean="0">
                <a:solidFill>
                  <a:srgbClr val="0000FF"/>
                </a:solidFill>
                <a:latin typeface="Chalkboard" charset="0"/>
                <a:ea typeface="Chalkboard" charset="0"/>
                <a:cs typeface="Chalkboard" charset="0"/>
              </a:endParaRP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2483768" y="2276872"/>
            <a:ext cx="3745577" cy="338554"/>
            <a:chOff x="2482607" y="2298358"/>
            <a:chExt cx="3745577" cy="338554"/>
          </a:xfrm>
        </p:grpSpPr>
        <p:cxnSp>
          <p:nvCxnSpPr>
            <p:cNvPr id="40" name="Straight Connector 39"/>
            <p:cNvCxnSpPr/>
            <p:nvPr/>
          </p:nvCxnSpPr>
          <p:spPr>
            <a:xfrm>
              <a:off x="2482607" y="2631765"/>
              <a:ext cx="3385537" cy="0"/>
            </a:xfrm>
            <a:prstGeom prst="line">
              <a:avLst/>
            </a:prstGeom>
            <a:ln w="25400">
              <a:solidFill>
                <a:srgbClr val="0000FF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 Box 7"/>
            <p:cNvSpPr txBox="1">
              <a:spLocks noChangeArrowheads="1"/>
            </p:cNvSpPr>
            <p:nvPr/>
          </p:nvSpPr>
          <p:spPr bwMode="auto">
            <a:xfrm>
              <a:off x="2915816" y="2298358"/>
              <a:ext cx="3312368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457200" indent="-457200">
                <a:spcBef>
                  <a:spcPct val="50000"/>
                </a:spcBef>
              </a:pPr>
              <a:r>
                <a:rPr lang="en-US" sz="1600" dirty="0" err="1" smtClean="0">
                  <a:latin typeface="Chalkboard" charset="0"/>
                  <a:ea typeface="Chalkboard" charset="0"/>
                  <a:cs typeface="Chalkboard" charset="0"/>
                </a:rPr>
                <a:t>Plz</a:t>
              </a:r>
              <a:r>
                <a:rPr lang="en-US" sz="1600" dirty="0" smtClean="0">
                  <a:latin typeface="Chalkboard" charset="0"/>
                  <a:ea typeface="Chalkboard" charset="0"/>
                  <a:cs typeface="Chalkboard" charset="0"/>
                </a:rPr>
                <a:t> give me the tag for m</a:t>
              </a:r>
              <a:r>
                <a:rPr lang="en-US" sz="1600" baseline="-25000" dirty="0">
                  <a:latin typeface="Chalkboard" charset="0"/>
                  <a:ea typeface="Chalkboard" charset="0"/>
                  <a:cs typeface="Chalkboard" charset="0"/>
                </a:rPr>
                <a:t>l</a:t>
              </a:r>
              <a:endParaRPr lang="en-US" sz="1600" baseline="-25000" dirty="0" smtClean="0">
                <a:solidFill>
                  <a:srgbClr val="0000FF"/>
                </a:solidFill>
                <a:latin typeface="Chalkboard" charset="0"/>
                <a:ea typeface="Chalkboard" charset="0"/>
                <a:cs typeface="Chalkboard" charset="0"/>
              </a:endParaRPr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2484929" y="2759442"/>
            <a:ext cx="3385537" cy="405415"/>
            <a:chOff x="2483768" y="2780928"/>
            <a:chExt cx="3385537" cy="405415"/>
          </a:xfrm>
        </p:grpSpPr>
        <p:cxnSp>
          <p:nvCxnSpPr>
            <p:cNvPr id="43" name="Straight Connector 42"/>
            <p:cNvCxnSpPr/>
            <p:nvPr/>
          </p:nvCxnSpPr>
          <p:spPr>
            <a:xfrm>
              <a:off x="2483768" y="3186343"/>
              <a:ext cx="3385537" cy="0"/>
            </a:xfrm>
            <a:prstGeom prst="line">
              <a:avLst/>
            </a:prstGeom>
            <a:ln w="25400">
              <a:solidFill>
                <a:srgbClr val="FF0000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 Box 7"/>
            <p:cNvSpPr txBox="1">
              <a:spLocks noChangeArrowheads="1"/>
            </p:cNvSpPr>
            <p:nvPr/>
          </p:nvSpPr>
          <p:spPr bwMode="auto">
            <a:xfrm>
              <a:off x="3419872" y="2780928"/>
              <a:ext cx="1656184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457200" indent="-457200">
                <a:spcBef>
                  <a:spcPct val="50000"/>
                </a:spcBef>
              </a:pPr>
              <a:r>
                <a:rPr lang="en-US" sz="1600" dirty="0" err="1" smtClean="0">
                  <a:latin typeface="Chalkboard" charset="0"/>
                  <a:ea typeface="Chalkboard" charset="0"/>
                  <a:cs typeface="Chalkboard" charset="0"/>
                </a:rPr>
                <a:t>t</a:t>
              </a:r>
              <a:r>
                <a:rPr lang="en-US" sz="2000" baseline="-25000" dirty="0" err="1">
                  <a:latin typeface="Chalkboard" charset="0"/>
                  <a:ea typeface="Chalkboard" charset="0"/>
                  <a:cs typeface="Chalkboard" charset="0"/>
                </a:rPr>
                <a:t>l</a:t>
              </a:r>
              <a:r>
                <a:rPr lang="en-US" sz="1600" dirty="0" smtClean="0">
                  <a:latin typeface="Chalkboard" charset="0"/>
                  <a:ea typeface="Chalkboard" charset="0"/>
                  <a:cs typeface="Chalkboard" charset="0"/>
                </a:rPr>
                <a:t> </a:t>
              </a:r>
              <a:r>
                <a:rPr lang="en-US" sz="1600" dirty="0" smtClean="0">
                  <a:latin typeface="Chalkboard" charset="0"/>
                  <a:ea typeface="Chalkboard" charset="0"/>
                  <a:cs typeface="Chalkboard" charset="0"/>
                  <a:sym typeface="Symbol"/>
                </a:rPr>
                <a:t> Mac</a:t>
              </a:r>
              <a:r>
                <a:rPr lang="en-US" sz="2400" baseline="-25000" dirty="0" smtClean="0">
                  <a:latin typeface="Chalkboard" charset="0"/>
                  <a:ea typeface="Chalkboard" charset="0"/>
                  <a:cs typeface="Chalkboard" charset="0"/>
                  <a:sym typeface="Symbol"/>
                </a:rPr>
                <a:t>k</a:t>
              </a:r>
              <a:r>
                <a:rPr lang="en-US" sz="1600" dirty="0" smtClean="0">
                  <a:latin typeface="Chalkboard" charset="0"/>
                  <a:ea typeface="Chalkboard" charset="0"/>
                  <a:cs typeface="Chalkboard" charset="0"/>
                  <a:sym typeface="Symbol"/>
                </a:rPr>
                <a:t>(m</a:t>
              </a:r>
              <a:r>
                <a:rPr lang="en-US" sz="2000" baseline="-25000" dirty="0">
                  <a:latin typeface="Chalkboard" charset="0"/>
                  <a:ea typeface="Chalkboard" charset="0"/>
                  <a:cs typeface="Chalkboard" charset="0"/>
                  <a:sym typeface="Symbol"/>
                </a:rPr>
                <a:t>l</a:t>
              </a:r>
              <a:r>
                <a:rPr lang="en-US" sz="1600" dirty="0" smtClean="0">
                  <a:latin typeface="Chalkboard" charset="0"/>
                  <a:ea typeface="Chalkboard" charset="0"/>
                  <a:cs typeface="Chalkboard" charset="0"/>
                  <a:sym typeface="Symbol"/>
                </a:rPr>
                <a:t>)</a:t>
              </a:r>
              <a:endParaRPr lang="en-US" sz="1600" baseline="-25000" dirty="0" smtClean="0">
                <a:solidFill>
                  <a:srgbClr val="0000FF"/>
                </a:solidFill>
                <a:latin typeface="Chalkboard" charset="0"/>
                <a:ea typeface="Chalkboard" charset="0"/>
                <a:cs typeface="Chalkboard" charset="0"/>
              </a:endParaRPr>
            </a:p>
          </p:txBody>
        </p:sp>
      </p:grpSp>
      <p:sp>
        <p:nvSpPr>
          <p:cNvPr id="45" name="日期占位符 5"/>
          <p:cNvSpPr>
            <a:spLocks noGrp="1"/>
          </p:cNvSpPr>
          <p:nvPr>
            <p:ph type="dt" sz="half" idx="10"/>
          </p:nvPr>
        </p:nvSpPr>
        <p:spPr>
          <a:xfrm>
            <a:off x="11088" y="6396525"/>
            <a:ext cx="2133600" cy="268139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1200" smtClean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rPr>
              <a:t>Thur, 11/10/2018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46" name="页脚占位符 9"/>
          <p:cNvSpPr>
            <a:spLocks noGrp="1"/>
          </p:cNvSpPr>
          <p:nvPr>
            <p:ph type="ftr" sz="quarter" idx="11"/>
          </p:nvPr>
        </p:nvSpPr>
        <p:spPr>
          <a:xfrm>
            <a:off x="3124200" y="6381328"/>
            <a:ext cx="2895600" cy="268139"/>
          </a:xfrm>
        </p:spPr>
        <p:txBody>
          <a:bodyPr/>
          <a:lstStyle/>
          <a:p>
            <a:pPr>
              <a:defRPr/>
            </a:pPr>
            <a:r>
              <a:rPr lang="en-US" sz="1200" smtClean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rPr>
              <a:t>S8101034Q-Modern Cryptography-Lect9.2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49" name="灯片编号占位符 10"/>
          <p:cNvSpPr>
            <a:spLocks noGrp="1"/>
          </p:cNvSpPr>
          <p:nvPr>
            <p:ph type="sldNum" sz="quarter" idx="12"/>
          </p:nvPr>
        </p:nvSpPr>
        <p:spPr>
          <a:xfrm>
            <a:off x="8507395" y="6398261"/>
            <a:ext cx="514400" cy="268139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dirty="0" smtClean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rPr>
              <a:t>9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273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INIT" val=""/>
  <p:tag name="USEAMSFONTS" val="True"/>
  <p:tag name="EMBEDFONTS" val="False"/>
  <p:tag name="USEBOLDAMS" val="False"/>
  <p:tag name="DEFAULTDISPLAYSOURCE" val="\documentclass{slides}\pagestyle{empty}&#10;\begin{document}&#10; $a = \frac{b}{c}$&#10;\end{document}&#10;"/>
  <p:tag name="TEX2PS" val="latex $(base).tex; dvips -D $(res) -E -o $(base).ps $(base).dvi"/>
  <p:tag name="EXTERNALEDITCOMMAND" val="notepad %"/>
  <p:tag name="GHOSTSCRIPTCOMMAND" val="gswin32c"/>
  <p:tag name="DEFAULTBITMAP" val="pngmono"/>
  <p:tag name="DEFAULTBLEND" val="False"/>
  <p:tag name="DEFAULTTRANSPARENT" val="False"/>
  <p:tag name="DEFAULTWORKAROUNDTRANSPARENCYBUG" val="False"/>
  <p:tag name="DEFAULTRESOLUTION" val="1200"/>
  <p:tag name="DEFAULTMAGNIFICATION" val="2"/>
  <p:tag name="DEFAULTFONTSIZE" val="10"/>
  <p:tag name="DEFAULTWIDTH" val="348"/>
  <p:tag name="DEFAULTHEIGHT" val="200"/>
  <p:tag name="FIRSTARPITA@YFGMNGSFUVWXY5M7" val="3077"/>
</p:tagLst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63357</TotalTime>
  <Words>2891</Words>
  <Application>Microsoft Office PowerPoint</Application>
  <PresentationFormat>全屏显示(4:3)</PresentationFormat>
  <Paragraphs>491</Paragraphs>
  <Slides>23</Slides>
  <Notes>22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35" baseType="lpstr">
      <vt:lpstr>Chalkboard</vt:lpstr>
      <vt:lpstr>华文楷体</vt:lpstr>
      <vt:lpstr>宋体</vt:lpstr>
      <vt:lpstr>Arial</vt:lpstr>
      <vt:lpstr>Brush Script MT</vt:lpstr>
      <vt:lpstr>Calibri</vt:lpstr>
      <vt:lpstr>Comic Sans MS</vt:lpstr>
      <vt:lpstr>Courier New</vt:lpstr>
      <vt:lpstr>Gigi</vt:lpstr>
      <vt:lpstr>Symbol</vt:lpstr>
      <vt:lpstr>Wingdings</vt:lpstr>
      <vt:lpstr>Default Design</vt:lpstr>
      <vt:lpstr>L9.2: Message Authentication Code 第9.2讲：消息认证码</vt:lpstr>
      <vt:lpstr>PowerPoint 演示文稿</vt:lpstr>
      <vt:lpstr>Today’s Goal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References</vt:lpstr>
      <vt:lpstr>PowerPoint 演示文稿</vt:lpstr>
    </vt:vector>
  </TitlesOfParts>
  <Company>DAIMI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Dias nummer 1</dc:title>
  <dc:creator>ARPITA PATRA</dc:creator>
  <cp:lastModifiedBy>Jiang</cp:lastModifiedBy>
  <cp:revision>3980</cp:revision>
  <dcterms:created xsi:type="dcterms:W3CDTF">2003-02-23T15:18:48Z</dcterms:created>
  <dcterms:modified xsi:type="dcterms:W3CDTF">2018-10-11T10:13:05Z</dcterms:modified>
</cp:coreProperties>
</file>